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390" r:id="rId4"/>
    <p:sldId id="389" r:id="rId5"/>
    <p:sldId id="327" r:id="rId6"/>
    <p:sldId id="362" r:id="rId7"/>
    <p:sldId id="382" r:id="rId8"/>
    <p:sldId id="386" r:id="rId9"/>
    <p:sldId id="393" r:id="rId10"/>
    <p:sldId id="394" r:id="rId11"/>
    <p:sldId id="387" r:id="rId12"/>
    <p:sldId id="395" r:id="rId13"/>
    <p:sldId id="392" r:id="rId14"/>
    <p:sldId id="397" r:id="rId15"/>
    <p:sldId id="388" r:id="rId16"/>
    <p:sldId id="39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C22"/>
    <a:srgbClr val="336600"/>
    <a:srgbClr val="0000FF"/>
    <a:srgbClr val="008000"/>
    <a:srgbClr val="1CB02E"/>
    <a:srgbClr val="00CC00"/>
    <a:srgbClr val="CCFF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23" autoAdjust="0"/>
    <p:restoredTop sz="94660"/>
  </p:normalViewPr>
  <p:slideViewPr>
    <p:cSldViewPr snapToGrid="0">
      <p:cViewPr varScale="1">
        <p:scale>
          <a:sx n="99" d="100"/>
          <a:sy n="99" d="100"/>
        </p:scale>
        <p:origin x="1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072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8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61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0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29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5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011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2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326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7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02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64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488252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0755503-BB1D-461A-A83E-B01E990C59F9}"/>
              </a:ext>
            </a:extLst>
          </p:cNvPr>
          <p:cNvGrpSpPr/>
          <p:nvPr userDrawn="1"/>
        </p:nvGrpSpPr>
        <p:grpSpPr>
          <a:xfrm>
            <a:off x="10972798" y="259491"/>
            <a:ext cx="1170166" cy="1264391"/>
            <a:chOff x="2725737" y="850900"/>
            <a:chExt cx="2760265" cy="2843803"/>
          </a:xfrm>
        </p:grpSpPr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A945D3FA-66DE-48C6-BF37-97BB03EF46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3188" y="2640013"/>
              <a:ext cx="1362075" cy="8397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919862EB-A007-4D34-911D-C242B0598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74963" y="2292350"/>
              <a:ext cx="1038225" cy="118745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C42517EB-0BF6-413C-8FF3-3756E48A90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4963" y="995363"/>
              <a:ext cx="1958975" cy="12969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45C8E82C-143C-49FF-A6EA-C219129ED5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3938" y="995363"/>
              <a:ext cx="441325" cy="164465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3413E84-992E-4027-9753-5806E28FC0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880000">
              <a:off x="3180429" y="2723287"/>
              <a:ext cx="692236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366.21 </a:t>
              </a:r>
              <a:r>
                <a:rPr kumimoji="0" lang="en-US" altLang="en-US" sz="600" b="0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ft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BF9911-38A0-4785-A76B-B8C7D7A123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880000">
              <a:off x="2831425" y="2889272"/>
              <a:ext cx="1013115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41°08'22" E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E958DB9-5945-4DB3-ABC5-8C7C6C5077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60000">
              <a:off x="3249566" y="1433483"/>
              <a:ext cx="1172194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56°27'10" W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2D18DEC-D7B5-496B-A33A-981FC7F27B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60000">
              <a:off x="3617391" y="1649033"/>
              <a:ext cx="72600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545.58 ft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00BEB1C-F202-4BF7-8F84-0FE091671D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500000">
              <a:off x="4577890" y="1731455"/>
              <a:ext cx="1157331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15°00‘00" W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485F83-85BA-487C-9854-E6679AD91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500000">
              <a:off x="4600007" y="1814887"/>
              <a:ext cx="692236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395.63 </a:t>
              </a:r>
              <a:r>
                <a:rPr kumimoji="0" lang="en-US" altLang="en-US" sz="600" b="0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ft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F4A29A7-79ED-4D86-BEE2-C8368ED386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80000">
              <a:off x="4205296" y="2859061"/>
              <a:ext cx="72600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371.15 </a:t>
              </a:r>
              <a:r>
                <a:rPr kumimoji="0" lang="en-US" altLang="en-US" sz="600" b="0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ft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2441262-1040-4319-A8DE-C7892C0B00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80000">
              <a:off x="4158536" y="3061907"/>
              <a:ext cx="1134381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58°20'24" E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4BD5A2-6D76-4126-BAC2-01A1C5037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877" y="2593974"/>
              <a:ext cx="13612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A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4943C1-E1BA-442F-BF09-01C84D39F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451" y="850900"/>
              <a:ext cx="10587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B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9C3955C-6759-4764-B0B3-275C1FF34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737" y="2220913"/>
              <a:ext cx="147472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C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F1565F-09C0-4998-A66A-E983A74BA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219" y="3487032"/>
              <a:ext cx="13612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D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172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re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15113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506354" y="2107556"/>
            <a:ext cx="2576337" cy="2633597"/>
            <a:chOff x="4704329" y="655458"/>
            <a:chExt cx="2576337" cy="2633597"/>
          </a:xfrm>
        </p:grpSpPr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D621741-AB9D-48F2-8AD3-4A67671F8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410" y="2228797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1600"/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926760FD-EA29-4D59-98AF-62175D26F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3984" y="655458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B</a:t>
              </a:r>
              <a:endParaRPr lang="en-US" altLang="en-US" sz="1600" dirty="0"/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CC7563CF-719A-4205-9AB0-A09663D66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329" y="1846090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C</a:t>
              </a:r>
              <a:endParaRPr lang="en-US" altLang="en-US" sz="1600" dirty="0"/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3D36E19A-4B5A-43D1-82F4-0B063BF0C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5006" y="3042834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D</a:t>
              </a:r>
              <a:endParaRPr lang="en-US" altLang="en-US" sz="16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70607" y="824679"/>
              <a:ext cx="2108268" cy="2182170"/>
              <a:chOff x="4970607" y="824679"/>
              <a:chExt cx="2108268" cy="218217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H="1">
                <a:off x="4970607" y="824679"/>
                <a:ext cx="1720637" cy="1139191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970607" y="1963870"/>
                <a:ext cx="911910" cy="1042979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5882517" y="2269234"/>
                <a:ext cx="1196358" cy="737615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" name="Straight Connector 6"/>
          <p:cNvCxnSpPr/>
          <p:nvPr userDrawn="1"/>
        </p:nvCxnSpPr>
        <p:spPr>
          <a:xfrm flipH="1" flipV="1">
            <a:off x="2498271" y="2279469"/>
            <a:ext cx="385354" cy="1443445"/>
          </a:xfrm>
          <a:prstGeom prst="line">
            <a:avLst/>
          </a:prstGeom>
          <a:ln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17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re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15113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506354" y="1642073"/>
            <a:ext cx="4159750" cy="3099080"/>
            <a:chOff x="4704329" y="189975"/>
            <a:chExt cx="4159750" cy="3099080"/>
          </a:xfrm>
        </p:grpSpPr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D621741-AB9D-48F2-8AD3-4A67671F8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410" y="2228797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1600"/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926760FD-EA29-4D59-98AF-62175D26F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3984" y="655458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B</a:t>
              </a:r>
              <a:endParaRPr lang="en-US" altLang="en-US" sz="1600" dirty="0"/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CC7563CF-719A-4205-9AB0-A09663D66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329" y="1846090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C</a:t>
              </a:r>
              <a:endParaRPr lang="en-US" altLang="en-US" sz="1600" dirty="0"/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3D36E19A-4B5A-43D1-82F4-0B063BF0C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5006" y="3042834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D</a:t>
              </a:r>
              <a:endParaRPr lang="en-US" altLang="en-US" sz="16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70607" y="189975"/>
              <a:ext cx="3893472" cy="2816874"/>
              <a:chOff x="4970607" y="189975"/>
              <a:chExt cx="3893472" cy="2816874"/>
            </a:xfrm>
          </p:grpSpPr>
          <p:sp>
            <p:nvSpPr>
              <p:cNvPr id="32" name="Arc 31"/>
              <p:cNvSpPr>
                <a:spLocks noChangeAspect="1"/>
              </p:cNvSpPr>
              <p:nvPr/>
            </p:nvSpPr>
            <p:spPr>
              <a:xfrm>
                <a:off x="6578079" y="189975"/>
                <a:ext cx="2286000" cy="2286000"/>
              </a:xfrm>
              <a:prstGeom prst="arc">
                <a:avLst>
                  <a:gd name="adj1" fmla="val 7474011"/>
                  <a:gd name="adj2" fmla="val 12356207"/>
                </a:avLst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H="1">
                <a:off x="4970607" y="824679"/>
                <a:ext cx="1720637" cy="1139191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970607" y="1963870"/>
                <a:ext cx="911910" cy="1042979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5882517" y="2269234"/>
                <a:ext cx="1196358" cy="737615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/>
          <p:cNvSpPr txBox="1"/>
          <p:nvPr userDrawn="1"/>
        </p:nvSpPr>
        <p:spPr>
          <a:xfrm>
            <a:off x="2709259" y="2675988"/>
            <a:ext cx="1309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450.00 </a:t>
            </a:r>
            <a:r>
              <a:rPr lang="en-US" sz="1600" dirty="0" err="1"/>
              <a:t>ft</a:t>
            </a:r>
            <a:r>
              <a:rPr lang="en-US" sz="1600" dirty="0"/>
              <a:t> R</a:t>
            </a:r>
          </a:p>
          <a:p>
            <a:r>
              <a:rPr lang="en-US" sz="1600" dirty="0"/>
              <a:t>59°17’20” </a:t>
            </a:r>
            <a:r>
              <a:rPr lang="en-US" sz="1600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4604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re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2381916" y="2289197"/>
            <a:ext cx="511553" cy="1448333"/>
          </a:xfrm>
          <a:custGeom>
            <a:avLst/>
            <a:gdLst>
              <a:gd name="connsiteX0" fmla="*/ 111902 w 511553"/>
              <a:gd name="connsiteY0" fmla="*/ 0 h 1448333"/>
              <a:gd name="connsiteX1" fmla="*/ 35169 w 511553"/>
              <a:gd name="connsiteY1" fmla="*/ 188635 h 1448333"/>
              <a:gd name="connsiteX2" fmla="*/ 3197 w 511553"/>
              <a:gd name="connsiteY2" fmla="*/ 406045 h 1448333"/>
              <a:gd name="connsiteX3" fmla="*/ 0 w 511553"/>
              <a:gd name="connsiteY3" fmla="*/ 617060 h 1448333"/>
              <a:gd name="connsiteX4" fmla="*/ 67141 w 511553"/>
              <a:gd name="connsiteY4" fmla="*/ 898414 h 1448333"/>
              <a:gd name="connsiteX5" fmla="*/ 163057 w 511553"/>
              <a:gd name="connsiteY5" fmla="*/ 1093444 h 1448333"/>
              <a:gd name="connsiteX6" fmla="*/ 271762 w 511553"/>
              <a:gd name="connsiteY6" fmla="*/ 1237318 h 1448333"/>
              <a:gd name="connsiteX7" fmla="*/ 412439 w 511553"/>
              <a:gd name="connsiteY7" fmla="*/ 1381192 h 1448333"/>
              <a:gd name="connsiteX8" fmla="*/ 511553 w 511553"/>
              <a:gd name="connsiteY8" fmla="*/ 1448333 h 1448333"/>
              <a:gd name="connsiteX9" fmla="*/ 111902 w 511553"/>
              <a:gd name="connsiteY9" fmla="*/ 0 h 144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1553" h="1448333">
                <a:moveTo>
                  <a:pt x="111902" y="0"/>
                </a:moveTo>
                <a:lnTo>
                  <a:pt x="35169" y="188635"/>
                </a:lnTo>
                <a:lnTo>
                  <a:pt x="3197" y="406045"/>
                </a:lnTo>
                <a:cubicBezTo>
                  <a:pt x="2131" y="476383"/>
                  <a:pt x="1066" y="546722"/>
                  <a:pt x="0" y="617060"/>
                </a:cubicBezTo>
                <a:lnTo>
                  <a:pt x="67141" y="898414"/>
                </a:lnTo>
                <a:lnTo>
                  <a:pt x="163057" y="1093444"/>
                </a:lnTo>
                <a:lnTo>
                  <a:pt x="271762" y="1237318"/>
                </a:lnTo>
                <a:lnTo>
                  <a:pt x="412439" y="1381192"/>
                </a:lnTo>
                <a:lnTo>
                  <a:pt x="511553" y="1448333"/>
                </a:lnTo>
                <a:lnTo>
                  <a:pt x="111902" y="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15113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506354" y="1642073"/>
            <a:ext cx="4159750" cy="3099080"/>
            <a:chOff x="4704329" y="189975"/>
            <a:chExt cx="4159750" cy="3099080"/>
          </a:xfrm>
        </p:grpSpPr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D621741-AB9D-48F2-8AD3-4A67671F8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410" y="2228797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1600"/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926760FD-EA29-4D59-98AF-62175D26F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3984" y="655458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B</a:t>
              </a:r>
              <a:endParaRPr lang="en-US" altLang="en-US" sz="1600" dirty="0"/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CC7563CF-719A-4205-9AB0-A09663D66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329" y="1846090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C</a:t>
              </a:r>
              <a:endParaRPr lang="en-US" altLang="en-US" sz="1600" dirty="0"/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3D36E19A-4B5A-43D1-82F4-0B063BF0C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5006" y="3042834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D</a:t>
              </a:r>
              <a:endParaRPr lang="en-US" altLang="en-US" sz="16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70607" y="189975"/>
              <a:ext cx="3893472" cy="2816874"/>
              <a:chOff x="4970607" y="189975"/>
              <a:chExt cx="3893472" cy="2816874"/>
            </a:xfrm>
          </p:grpSpPr>
          <p:sp>
            <p:nvSpPr>
              <p:cNvPr id="32" name="Arc 31"/>
              <p:cNvSpPr>
                <a:spLocks noChangeAspect="1"/>
              </p:cNvSpPr>
              <p:nvPr/>
            </p:nvSpPr>
            <p:spPr>
              <a:xfrm>
                <a:off x="6578079" y="189975"/>
                <a:ext cx="2286000" cy="2286000"/>
              </a:xfrm>
              <a:prstGeom prst="arc">
                <a:avLst>
                  <a:gd name="adj1" fmla="val 7474011"/>
                  <a:gd name="adj2" fmla="val 12356207"/>
                </a:avLst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H="1">
                <a:off x="4970607" y="824679"/>
                <a:ext cx="1720637" cy="1139191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970607" y="1963870"/>
                <a:ext cx="911910" cy="1042979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5882517" y="2269234"/>
                <a:ext cx="1196358" cy="737615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/>
          <p:cNvSpPr txBox="1"/>
          <p:nvPr userDrawn="1"/>
        </p:nvSpPr>
        <p:spPr>
          <a:xfrm>
            <a:off x="2709259" y="2675988"/>
            <a:ext cx="1309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450.00 </a:t>
            </a:r>
            <a:r>
              <a:rPr lang="en-US" sz="1600" dirty="0" err="1"/>
              <a:t>ft</a:t>
            </a:r>
            <a:r>
              <a:rPr lang="en-US" sz="1600" dirty="0"/>
              <a:t> R</a:t>
            </a:r>
          </a:p>
          <a:p>
            <a:r>
              <a:rPr lang="en-US" sz="1600" dirty="0"/>
              <a:t>59°17’20” </a:t>
            </a:r>
            <a:r>
              <a:rPr lang="en-US" sz="1600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sz="1600" b="1" dirty="0"/>
          </a:p>
        </p:txBody>
      </p:sp>
      <p:cxnSp>
        <p:nvCxnSpPr>
          <p:cNvPr id="17" name="Straight Connector 16"/>
          <p:cNvCxnSpPr/>
          <p:nvPr userDrawn="1"/>
        </p:nvCxnSpPr>
        <p:spPr>
          <a:xfrm flipH="1" flipV="1">
            <a:off x="2498271" y="2279469"/>
            <a:ext cx="385354" cy="1443445"/>
          </a:xfrm>
          <a:prstGeom prst="line">
            <a:avLst/>
          </a:prstGeom>
          <a:ln w="6350"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12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033" y="1420843"/>
            <a:ext cx="4965895" cy="2982350"/>
          </a:xfrm>
          <a:solidFill>
            <a:srgbClr val="CCFFCC"/>
          </a:solidFill>
          <a:ln>
            <a:solidFill>
              <a:srgbClr val="3366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4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0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0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1511299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1407879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0361612" y="6600340"/>
            <a:ext cx="16355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>
                <a:solidFill>
                  <a:schemeClr val="bg1">
                    <a:lumMod val="50000"/>
                  </a:schemeClr>
                </a:solidFill>
              </a:rPr>
              <a:t>© 2020 Jerry Mahun</a:t>
            </a:r>
          </a:p>
        </p:txBody>
      </p:sp>
    </p:spTree>
    <p:extLst>
      <p:ext uri="{BB962C8B-B14F-4D97-AF65-F5344CB8AC3E}">
        <p14:creationId xmlns:p14="http://schemas.microsoft.com/office/powerpoint/2010/main" val="289710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80" r:id="rId3"/>
    <p:sldLayoutId id="2147483783" r:id="rId4"/>
    <p:sldLayoutId id="2147483784" r:id="rId5"/>
    <p:sldLayoutId id="2147483785" r:id="rId6"/>
    <p:sldLayoutId id="2147483781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  <p:sldLayoutId id="2147483776" r:id="rId18"/>
    <p:sldLayoutId id="2147483777" r:id="rId19"/>
    <p:sldLayoutId id="2147483778" r:id="rId20"/>
    <p:sldLayoutId id="2147483779" r:id="rId2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tags" Target="../tags/tag30.xml"/><Relationship Id="rId7" Type="http://schemas.openxmlformats.org/officeDocument/2006/relationships/oleObject" Target="../embeddings/oleObject7.bin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wmf"/><Relationship Id="rId4" Type="http://schemas.openxmlformats.org/officeDocument/2006/relationships/tags" Target="../tags/tag4.xml"/><Relationship Id="rId9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27CF-73DF-4467-8DC4-69B25C274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59033-C8D5-4CBF-94DB-449AABFF6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CN page 75</a:t>
            </a:r>
          </a:p>
        </p:txBody>
      </p:sp>
    </p:spTree>
    <p:extLst>
      <p:ext uri="{BB962C8B-B14F-4D97-AF65-F5344CB8AC3E}">
        <p14:creationId xmlns:p14="http://schemas.microsoft.com/office/powerpoint/2010/main" val="142884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33106085"/>
              </p:ext>
            </p:ext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a. Linear traverse</a:t>
            </a:r>
            <a:endParaRPr lang="en-US" dirty="0"/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262085" y="2294856"/>
            <a:ext cx="433498" cy="1198495"/>
            <a:chOff x="6262085" y="2294856"/>
            <a:chExt cx="433498" cy="1198495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6262085" y="2294856"/>
              <a:ext cx="433498" cy="189356"/>
            </a:xfrm>
            <a:prstGeom prst="straightConnector1">
              <a:avLst/>
            </a:prstGeom>
            <a:ln w="15875">
              <a:solidFill>
                <a:schemeClr val="bg1">
                  <a:lumMod val="85000"/>
                </a:schemeClr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6262085" y="2627939"/>
              <a:ext cx="433498" cy="189356"/>
            </a:xfrm>
            <a:prstGeom prst="straightConnector1">
              <a:avLst/>
            </a:prstGeom>
            <a:ln w="15875">
              <a:solidFill>
                <a:schemeClr val="bg1">
                  <a:lumMod val="85000"/>
                </a:schemeClr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6262085" y="2961334"/>
              <a:ext cx="433498" cy="189356"/>
            </a:xfrm>
            <a:prstGeom prst="straightConnector1">
              <a:avLst/>
            </a:prstGeom>
            <a:ln w="15875">
              <a:solidFill>
                <a:schemeClr val="bg1">
                  <a:lumMod val="85000"/>
                </a:schemeClr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6262085" y="3303995"/>
              <a:ext cx="433498" cy="189356"/>
            </a:xfrm>
            <a:prstGeom prst="straightConnector1">
              <a:avLst/>
            </a:prstGeom>
            <a:ln w="15875">
              <a:solidFill>
                <a:schemeClr val="bg1">
                  <a:lumMod val="85000"/>
                </a:schemeClr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 flipH="1">
            <a:off x="6276831" y="2296531"/>
            <a:ext cx="429768" cy="1198495"/>
            <a:chOff x="3374722" y="4622045"/>
            <a:chExt cx="433498" cy="1198495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3374722" y="4622045"/>
              <a:ext cx="433498" cy="189356"/>
            </a:xfrm>
            <a:prstGeom prst="straightConnector1">
              <a:avLst/>
            </a:prstGeom>
            <a:ln w="15875">
              <a:solidFill>
                <a:srgbClr val="0000FF"/>
              </a:solidFill>
              <a:headEnd type="arrow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374722" y="4955128"/>
              <a:ext cx="433498" cy="189356"/>
            </a:xfrm>
            <a:prstGeom prst="straightConnector1">
              <a:avLst/>
            </a:prstGeom>
            <a:ln w="15875">
              <a:solidFill>
                <a:srgbClr val="0000FF"/>
              </a:solidFill>
              <a:headEnd type="arrow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374722" y="5288523"/>
              <a:ext cx="433498" cy="189356"/>
            </a:xfrm>
            <a:prstGeom prst="straightConnector1">
              <a:avLst/>
            </a:prstGeom>
            <a:ln w="15875">
              <a:solidFill>
                <a:srgbClr val="0000FF"/>
              </a:solidFill>
              <a:headEnd type="arrow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374722" y="5631184"/>
              <a:ext cx="433498" cy="189356"/>
            </a:xfrm>
            <a:prstGeom prst="straightConnector1">
              <a:avLst/>
            </a:prstGeom>
            <a:ln w="15875">
              <a:solidFill>
                <a:srgbClr val="0000FF"/>
              </a:solidFill>
              <a:headEnd type="arrow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157B892-D7F0-4F51-81F2-3D70CEB45B9B}"/>
              </a:ext>
            </a:extLst>
          </p:cNvPr>
          <p:cNvSpPr txBox="1"/>
          <p:nvPr/>
        </p:nvSpPr>
        <p:spPr>
          <a:xfrm>
            <a:off x="7655170" y="937847"/>
            <a:ext cx="4021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You can copy the products later from the </a:t>
            </a:r>
            <a:r>
              <a:rPr lang="en-US" dirty="0" err="1">
                <a:solidFill>
                  <a:srgbClr val="336600"/>
                </a:solidFill>
              </a:rPr>
              <a:t>Powerpoint</a:t>
            </a:r>
            <a:r>
              <a:rPr lang="en-US" dirty="0">
                <a:solidFill>
                  <a:srgbClr val="336600"/>
                </a:solidFill>
              </a:rPr>
              <a:t> in Canvas.</a:t>
            </a:r>
          </a:p>
        </p:txBody>
      </p:sp>
    </p:spTree>
    <p:extLst>
      <p:ext uri="{BB962C8B-B14F-4D97-AF65-F5344CB8AC3E}">
        <p14:creationId xmlns:p14="http://schemas.microsoft.com/office/powerpoint/2010/main" val="2783864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2,112,730.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1,774,033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a. Linear traverse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92B7A-D07C-498D-820A-E589CCA278A5}"/>
              </a:ext>
            </a:extLst>
          </p:cNvPr>
          <p:cNvSpPr txBox="1"/>
          <p:nvPr/>
        </p:nvSpPr>
        <p:spPr>
          <a:xfrm>
            <a:off x="7655170" y="937847"/>
            <a:ext cx="4021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You can copy the products later from the </a:t>
            </a:r>
            <a:r>
              <a:rPr lang="en-US" dirty="0" err="1">
                <a:solidFill>
                  <a:srgbClr val="336600"/>
                </a:solidFill>
              </a:rPr>
              <a:t>Powerpoint</a:t>
            </a:r>
            <a:r>
              <a:rPr lang="en-US" dirty="0">
                <a:solidFill>
                  <a:srgbClr val="336600"/>
                </a:solidFill>
              </a:rPr>
              <a:t> in Canvas.</a:t>
            </a:r>
          </a:p>
        </p:txBody>
      </p:sp>
    </p:spTree>
    <p:extLst>
      <p:ext uri="{BB962C8B-B14F-4D97-AF65-F5344CB8AC3E}">
        <p14:creationId xmlns:p14="http://schemas.microsoft.com/office/powerpoint/2010/main" val="3910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2,112,730.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1,774,033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a. Linear traverse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19A5CF-5893-4720-A1A2-BC9E12498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936476"/>
              </p:ext>
            </p:extLst>
          </p:nvPr>
        </p:nvGraphicFramePr>
        <p:xfrm>
          <a:off x="4767263" y="4154488"/>
          <a:ext cx="45307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24080" imgH="393480" progId="Equation.DSMT4">
                  <p:embed/>
                </p:oleObj>
              </mc:Choice>
              <mc:Fallback>
                <p:oleObj name="Equation" r:id="rId4" imgW="312408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219A5CF-5893-4720-A1A2-BC9E12498B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67263" y="4154488"/>
                        <a:ext cx="4530725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2716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2,112,730.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1,774,033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b. Curvilinear traverse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19A5CF-5893-4720-A1A2-BC9E12498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272285"/>
              </p:ext>
            </p:extLst>
          </p:nvPr>
        </p:nvGraphicFramePr>
        <p:xfrm>
          <a:off x="4767263" y="4154488"/>
          <a:ext cx="45307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24080" imgH="393480" progId="Equation.DSMT4">
                  <p:embed/>
                </p:oleObj>
              </mc:Choice>
              <mc:Fallback>
                <p:oleObj name="Equation" r:id="rId4" imgW="312408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219A5CF-5893-4720-A1A2-BC9E12498B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67263" y="4154488"/>
                        <a:ext cx="4530725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6506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2,112,730.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1,774,033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b. Curvilinear traverse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19A5CF-5893-4720-A1A2-BC9E12498B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7263" y="4154488"/>
          <a:ext cx="45307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24080" imgH="393480" progId="Equation.DSMT4">
                  <p:embed/>
                </p:oleObj>
              </mc:Choice>
              <mc:Fallback>
                <p:oleObj name="Equation" r:id="rId4" imgW="312408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219A5CF-5893-4720-A1A2-BC9E12498B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67263" y="4154488"/>
                        <a:ext cx="4530725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316995" y="426725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to chord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7D91D9C-76B0-4EC1-A057-A994F36E4F73}"/>
              </a:ext>
            </a:extLst>
          </p:cNvPr>
          <p:cNvCxnSpPr/>
          <p:nvPr/>
        </p:nvCxnSpPr>
        <p:spPr>
          <a:xfrm>
            <a:off x="2497016" y="2262554"/>
            <a:ext cx="386861" cy="145366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4FE012D-1D55-4E8F-8CBC-291537FDC812}"/>
              </a:ext>
            </a:extLst>
          </p:cNvPr>
          <p:cNvSpPr/>
          <p:nvPr/>
        </p:nvSpPr>
        <p:spPr>
          <a:xfrm>
            <a:off x="785446" y="2286000"/>
            <a:ext cx="2110154" cy="2157046"/>
          </a:xfrm>
          <a:custGeom>
            <a:avLst/>
            <a:gdLst>
              <a:gd name="connsiteX0" fmla="*/ 0 w 2110154"/>
              <a:gd name="connsiteY0" fmla="*/ 1148862 h 2157046"/>
              <a:gd name="connsiteX1" fmla="*/ 1723292 w 2110154"/>
              <a:gd name="connsiteY1" fmla="*/ 0 h 2157046"/>
              <a:gd name="connsiteX2" fmla="*/ 2110154 w 2110154"/>
              <a:gd name="connsiteY2" fmla="*/ 1441938 h 2157046"/>
              <a:gd name="connsiteX3" fmla="*/ 914400 w 2110154"/>
              <a:gd name="connsiteY3" fmla="*/ 2157046 h 2157046"/>
              <a:gd name="connsiteX4" fmla="*/ 0 w 2110154"/>
              <a:gd name="connsiteY4" fmla="*/ 1148862 h 2157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54" h="2157046">
                <a:moveTo>
                  <a:pt x="0" y="1148862"/>
                </a:moveTo>
                <a:lnTo>
                  <a:pt x="1723292" y="0"/>
                </a:lnTo>
                <a:lnTo>
                  <a:pt x="2110154" y="1441938"/>
                </a:lnTo>
                <a:lnTo>
                  <a:pt x="914400" y="2157046"/>
                </a:lnTo>
                <a:lnTo>
                  <a:pt x="0" y="114886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36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2,112,730.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1,774,033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Example</a:t>
            </a:r>
          </a:p>
          <a:p>
            <a:endParaRPr lang="en-US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19A5CF-5893-4720-A1A2-BC9E12498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687715"/>
              </p:ext>
            </p:extLst>
          </p:nvPr>
        </p:nvGraphicFramePr>
        <p:xfrm>
          <a:off x="4767263" y="4154488"/>
          <a:ext cx="45307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24080" imgH="393480" progId="Equation.DSMT4">
                  <p:embed/>
                </p:oleObj>
              </mc:Choice>
              <mc:Fallback>
                <p:oleObj name="Equation" r:id="rId5" imgW="312408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219A5CF-5893-4720-A1A2-BC9E12498B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7263" y="4154488"/>
                        <a:ext cx="4530725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E0B7249-D37F-4EA1-BADD-75FB51B73F86}"/>
              </a:ext>
            </a:extLst>
          </p:cNvPr>
          <p:cNvSpPr txBox="1"/>
          <p:nvPr/>
        </p:nvSpPr>
        <p:spPr>
          <a:xfrm>
            <a:off x="4240924" y="4823045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Sector area, A</a:t>
            </a:r>
            <a:r>
              <a:rPr lang="en-US" baseline="-25000"/>
              <a:t>S</a:t>
            </a:r>
            <a:endParaRPr lang="en-US" baseline="-25000" dirty="0"/>
          </a:p>
        </p:txBody>
      </p:sp>
      <p:graphicFrame>
        <p:nvGraphicFramePr>
          <p:cNvPr id="9" name="Object 292">
            <a:extLst>
              <a:ext uri="{FF2B5EF4-FFF2-40B4-BE49-F238E27FC236}">
                <a16:creationId xmlns:a16="http://schemas.microsoft.com/office/drawing/2014/main" id="{B16733DD-4420-4E4F-874B-16C798B361F7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762500"/>
              </p:ext>
            </p:extLst>
          </p:nvPr>
        </p:nvGraphicFramePr>
        <p:xfrm>
          <a:off x="4710929" y="5137642"/>
          <a:ext cx="7250364" cy="69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94160" imgH="419040" progId="Equation.DSMT4">
                  <p:embed/>
                </p:oleObj>
              </mc:Choice>
              <mc:Fallback>
                <p:oleObj name="Equation" r:id="rId7" imgW="4394160" imgH="419040" progId="Equation.DSMT4">
                  <p:embed/>
                  <p:pic>
                    <p:nvPicPr>
                      <p:cNvPr id="9" name="Object 292">
                        <a:extLst>
                          <a:ext uri="{FF2B5EF4-FFF2-40B4-BE49-F238E27FC236}">
                            <a16:creationId xmlns:a16="http://schemas.microsoft.com/office/drawing/2014/main" id="{B16733DD-4420-4E4F-874B-16C798B361F7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929" y="5137642"/>
                        <a:ext cx="7250364" cy="691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316995" y="426725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to chord</a:t>
            </a:r>
          </a:p>
        </p:txBody>
      </p:sp>
    </p:spTree>
    <p:extLst>
      <p:ext uri="{BB962C8B-B14F-4D97-AF65-F5344CB8AC3E}">
        <p14:creationId xmlns:p14="http://schemas.microsoft.com/office/powerpoint/2010/main" val="3035497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597,660.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415,075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563,584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2,112,730.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1,774,033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Example</a:t>
            </a:r>
          </a:p>
          <a:p>
            <a:endParaRPr lang="en-US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219A5CF-5893-4720-A1A2-BC9E12498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687715"/>
              </p:ext>
            </p:extLst>
          </p:nvPr>
        </p:nvGraphicFramePr>
        <p:xfrm>
          <a:off x="4767263" y="4154488"/>
          <a:ext cx="45307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24080" imgH="393480" progId="Equation.DSMT4">
                  <p:embed/>
                </p:oleObj>
              </mc:Choice>
              <mc:Fallback>
                <p:oleObj name="Equation" r:id="rId5" imgW="312408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219A5CF-5893-4720-A1A2-BC9E12498B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7263" y="4154488"/>
                        <a:ext cx="4530725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E0B7249-D37F-4EA1-BADD-75FB51B73F86}"/>
              </a:ext>
            </a:extLst>
          </p:cNvPr>
          <p:cNvSpPr txBox="1"/>
          <p:nvPr/>
        </p:nvSpPr>
        <p:spPr>
          <a:xfrm>
            <a:off x="4240924" y="4823045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Sector area, A</a:t>
            </a:r>
            <a:r>
              <a:rPr lang="en-US" baseline="-25000"/>
              <a:t>S</a:t>
            </a:r>
            <a:endParaRPr lang="en-US" baseline="-25000" dirty="0"/>
          </a:p>
        </p:txBody>
      </p:sp>
      <p:graphicFrame>
        <p:nvGraphicFramePr>
          <p:cNvPr id="9" name="Object 292">
            <a:extLst>
              <a:ext uri="{FF2B5EF4-FFF2-40B4-BE49-F238E27FC236}">
                <a16:creationId xmlns:a16="http://schemas.microsoft.com/office/drawing/2014/main" id="{B16733DD-4420-4E4F-874B-16C798B361F7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762500"/>
              </p:ext>
            </p:extLst>
          </p:nvPr>
        </p:nvGraphicFramePr>
        <p:xfrm>
          <a:off x="4710929" y="5137642"/>
          <a:ext cx="7250364" cy="69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94160" imgH="419040" progId="Equation.DSMT4">
                  <p:embed/>
                </p:oleObj>
              </mc:Choice>
              <mc:Fallback>
                <p:oleObj name="Equation" r:id="rId7" imgW="4394160" imgH="419040" progId="Equation.DSMT4">
                  <p:embed/>
                  <p:pic>
                    <p:nvPicPr>
                      <p:cNvPr id="9" name="Object 292">
                        <a:extLst>
                          <a:ext uri="{FF2B5EF4-FFF2-40B4-BE49-F238E27FC236}">
                            <a16:creationId xmlns:a16="http://schemas.microsoft.com/office/drawing/2014/main" id="{B16733DD-4420-4E4F-874B-16C798B361F7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929" y="5137642"/>
                        <a:ext cx="7250364" cy="691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7D951AA-2BF3-45A4-BB93-AB55D5721D31}"/>
              </a:ext>
            </a:extLst>
          </p:cNvPr>
          <p:cNvSpPr txBox="1"/>
          <p:nvPr/>
        </p:nvSpPr>
        <p:spPr>
          <a:xfrm>
            <a:off x="4381058" y="6010714"/>
            <a:ext cx="4248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 = 169,348 – 17,722 = </a:t>
            </a:r>
            <a:r>
              <a:rPr lang="en-US" b="1" dirty="0"/>
              <a:t>151,626 ft</a:t>
            </a:r>
            <a:r>
              <a:rPr lang="en-US" b="1" baseline="30000" dirty="0"/>
              <a:t>2</a:t>
            </a:r>
            <a:endParaRPr lang="en-US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9316995" y="426725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to chord</a:t>
            </a:r>
          </a:p>
        </p:txBody>
      </p:sp>
    </p:spTree>
    <p:extLst>
      <p:ext uri="{BB962C8B-B14F-4D97-AF65-F5344CB8AC3E}">
        <p14:creationId xmlns:p14="http://schemas.microsoft.com/office/powerpoint/2010/main" val="94525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6E40-7685-4107-9E8A-7AB94E902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4882522"/>
          </a:xfrm>
        </p:spPr>
        <p:txBody>
          <a:bodyPr/>
          <a:lstStyle/>
          <a:p>
            <a:r>
              <a:rPr lang="en-US" dirty="0"/>
              <a:t>Loop traverse – closed polygon</a:t>
            </a:r>
          </a:p>
          <a:p>
            <a:pPr lvl="1"/>
            <a:r>
              <a:rPr lang="en-US" dirty="0"/>
              <a:t>Coordinates can be computed at each corner.</a:t>
            </a:r>
          </a:p>
          <a:p>
            <a:pPr lvl="1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F70F75B-9A7F-4F4C-BD8D-1F8B0995DC91}"/>
              </a:ext>
            </a:extLst>
          </p:cNvPr>
          <p:cNvGrpSpPr/>
          <p:nvPr/>
        </p:nvGrpSpPr>
        <p:grpSpPr>
          <a:xfrm>
            <a:off x="1781907" y="2391509"/>
            <a:ext cx="3209203" cy="3346993"/>
            <a:chOff x="2297723" y="2860431"/>
            <a:chExt cx="3209203" cy="3346993"/>
          </a:xfrm>
        </p:grpSpPr>
        <p:sp>
          <p:nvSpPr>
            <p:cNvPr id="54" name="Line 9">
              <a:extLst>
                <a:ext uri="{FF2B5EF4-FFF2-40B4-BE49-F238E27FC236}">
                  <a16:creationId xmlns:a16="http://schemas.microsoft.com/office/drawing/2014/main" id="{26289D66-2FC5-498D-B961-E15CF732B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7199" y="4760980"/>
              <a:ext cx="821023" cy="1100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5" name="Line 10">
              <a:extLst>
                <a:ext uri="{FF2B5EF4-FFF2-40B4-BE49-F238E27FC236}">
                  <a16:creationId xmlns:a16="http://schemas.microsoft.com/office/drawing/2014/main" id="{C9F6F23C-7C41-4EB5-AD8A-B96D3C4683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87922" y="4413317"/>
              <a:ext cx="1133800" cy="510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6" name="Line 11">
              <a:extLst>
                <a:ext uri="{FF2B5EF4-FFF2-40B4-BE49-F238E27FC236}">
                  <a16:creationId xmlns:a16="http://schemas.microsoft.com/office/drawing/2014/main" id="{3E368842-CD0E-4758-AE41-671D5A9B8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923" y="3116330"/>
              <a:ext cx="1958975" cy="1296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7" name="Line 12">
              <a:extLst>
                <a:ext uri="{FF2B5EF4-FFF2-40B4-BE49-F238E27FC236}">
                  <a16:creationId xmlns:a16="http://schemas.microsoft.com/office/drawing/2014/main" id="{CC2098AB-B35D-4149-B876-C05F9AB02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898" y="3116330"/>
              <a:ext cx="441325" cy="1644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9EF7019-F411-4F3D-8BD6-4B1E8B310B45}"/>
                </a:ext>
              </a:extLst>
            </p:cNvPr>
            <p:cNvSpPr txBox="1"/>
            <p:nvPr/>
          </p:nvSpPr>
          <p:spPr>
            <a:xfrm>
              <a:off x="2297723" y="417341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DEBA10D-AACC-4E51-9B48-27093687E6A6}"/>
                </a:ext>
              </a:extLst>
            </p:cNvPr>
            <p:cNvSpPr txBox="1"/>
            <p:nvPr/>
          </p:nvSpPr>
          <p:spPr>
            <a:xfrm>
              <a:off x="4220308" y="5838092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445F8E8-46FE-405A-B8CA-B76E7E34A38C}"/>
                </a:ext>
              </a:extLst>
            </p:cNvPr>
            <p:cNvSpPr txBox="1"/>
            <p:nvPr/>
          </p:nvSpPr>
          <p:spPr>
            <a:xfrm>
              <a:off x="5134708" y="4607169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9529F58-2684-4E8F-9D76-9FD1B026BF57}"/>
                </a:ext>
              </a:extLst>
            </p:cNvPr>
            <p:cNvSpPr txBox="1"/>
            <p:nvPr/>
          </p:nvSpPr>
          <p:spPr>
            <a:xfrm>
              <a:off x="4712676" y="2860431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9CDEF63-3CBA-4E54-A866-556ADD73E203}"/>
                </a:ext>
              </a:extLst>
            </p:cNvPr>
            <p:cNvCxnSpPr>
              <a:stCxn id="55" idx="0"/>
              <a:endCxn id="54" idx="1"/>
            </p:cNvCxnSpPr>
            <p:nvPr/>
          </p:nvCxnSpPr>
          <p:spPr>
            <a:xfrm>
              <a:off x="3821722" y="4923692"/>
              <a:ext cx="445477" cy="93784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F6DEC15-157D-4C40-A4CB-09ECA44C49A6}"/>
                </a:ext>
              </a:extLst>
            </p:cNvPr>
            <p:cNvSpPr txBox="1"/>
            <p:nvPr/>
          </p:nvSpPr>
          <p:spPr>
            <a:xfrm>
              <a:off x="3485468" y="488295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933AC8DF-1DC8-4CAA-8BA1-AF49BAB8EB6B}"/>
              </a:ext>
            </a:extLst>
          </p:cNvPr>
          <p:cNvSpPr txBox="1"/>
          <p:nvPr/>
        </p:nvSpPr>
        <p:spPr>
          <a:xfrm>
            <a:off x="6068535" y="2554529"/>
            <a:ext cx="1114408" cy="1919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A</a:t>
            </a:r>
            <a:r>
              <a:rPr lang="en-US" dirty="0"/>
              <a:t>      N</a:t>
            </a:r>
            <a:r>
              <a:rPr lang="en-US" baseline="-25000" dirty="0"/>
              <a:t>A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B</a:t>
            </a:r>
            <a:r>
              <a:rPr lang="en-US" dirty="0"/>
              <a:t>      N</a:t>
            </a:r>
            <a:r>
              <a:rPr lang="en-US" baseline="-25000" dirty="0"/>
              <a:t>B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C</a:t>
            </a:r>
            <a:r>
              <a:rPr lang="en-US" dirty="0"/>
              <a:t>      N</a:t>
            </a:r>
            <a:r>
              <a:rPr lang="en-US" baseline="-25000" dirty="0"/>
              <a:t>C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D</a:t>
            </a:r>
            <a:r>
              <a:rPr lang="en-US" dirty="0"/>
              <a:t>      N</a:t>
            </a:r>
            <a:r>
              <a:rPr lang="en-US" baseline="-25000" dirty="0"/>
              <a:t>D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E</a:t>
            </a:r>
            <a:r>
              <a:rPr lang="en-US" dirty="0"/>
              <a:t>      N</a:t>
            </a:r>
            <a:r>
              <a:rPr lang="en-US" baseline="-25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55547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6E40-7685-4107-9E8A-7AB94E902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4882522"/>
          </a:xfrm>
        </p:spPr>
        <p:txBody>
          <a:bodyPr/>
          <a:lstStyle/>
          <a:p>
            <a:r>
              <a:rPr lang="en-US" dirty="0"/>
              <a:t>Loop traverse – closed polygon</a:t>
            </a:r>
          </a:p>
          <a:p>
            <a:pPr lvl="1"/>
            <a:r>
              <a:rPr lang="en-US"/>
              <a:t>The area of any closed non-crossing polygon:</a:t>
            </a:r>
          </a:p>
          <a:p>
            <a:pPr lvl="2"/>
            <a:r>
              <a:rPr lang="en-US"/>
              <a:t>2(Area) = E</a:t>
            </a:r>
            <a:r>
              <a:rPr lang="en-US" baseline="-25000"/>
              <a:t>A</a:t>
            </a:r>
            <a:r>
              <a:rPr lang="en-US"/>
              <a:t>(N</a:t>
            </a:r>
            <a:r>
              <a:rPr lang="en-US" baseline="-25000"/>
              <a:t>E</a:t>
            </a:r>
            <a:r>
              <a:rPr lang="en-US"/>
              <a:t>-N</a:t>
            </a:r>
            <a:r>
              <a:rPr lang="en-US" baseline="-25000"/>
              <a:t>B</a:t>
            </a:r>
            <a:r>
              <a:rPr lang="en-US"/>
              <a:t>)+ E</a:t>
            </a:r>
            <a:r>
              <a:rPr lang="en-US" baseline="-25000"/>
              <a:t>B</a:t>
            </a:r>
            <a:r>
              <a:rPr lang="en-US"/>
              <a:t>(N</a:t>
            </a:r>
            <a:r>
              <a:rPr lang="en-US" baseline="-25000"/>
              <a:t>A</a:t>
            </a:r>
            <a:r>
              <a:rPr lang="en-US"/>
              <a:t>-N</a:t>
            </a:r>
            <a:r>
              <a:rPr lang="en-US" baseline="-25000"/>
              <a:t>C</a:t>
            </a:r>
            <a:r>
              <a:rPr lang="en-US"/>
              <a:t>)+ E</a:t>
            </a:r>
            <a:r>
              <a:rPr lang="en-US" baseline="-25000"/>
              <a:t>C</a:t>
            </a:r>
            <a:r>
              <a:rPr lang="en-US"/>
              <a:t>(N</a:t>
            </a:r>
            <a:r>
              <a:rPr lang="en-US" baseline="-25000"/>
              <a:t>B</a:t>
            </a:r>
            <a:r>
              <a:rPr lang="en-US"/>
              <a:t>-N</a:t>
            </a:r>
            <a:r>
              <a:rPr lang="en-US" baseline="-25000"/>
              <a:t>D</a:t>
            </a:r>
            <a:r>
              <a:rPr lang="en-US"/>
              <a:t>)+ E</a:t>
            </a:r>
            <a:r>
              <a:rPr lang="en-US" baseline="-25000"/>
              <a:t>D</a:t>
            </a:r>
            <a:r>
              <a:rPr lang="en-US"/>
              <a:t>(N</a:t>
            </a:r>
            <a:r>
              <a:rPr lang="en-US" baseline="-25000"/>
              <a:t>C</a:t>
            </a:r>
            <a:r>
              <a:rPr lang="en-US"/>
              <a:t>-N</a:t>
            </a:r>
            <a:r>
              <a:rPr lang="en-US" baseline="-25000"/>
              <a:t>E</a:t>
            </a:r>
            <a:r>
              <a:rPr lang="en-US"/>
              <a:t>)+ E</a:t>
            </a:r>
            <a:r>
              <a:rPr lang="en-US" baseline="-25000"/>
              <a:t>E</a:t>
            </a:r>
            <a:r>
              <a:rPr lang="en-US"/>
              <a:t>(N</a:t>
            </a:r>
            <a:r>
              <a:rPr lang="en-US" baseline="-25000"/>
              <a:t>D</a:t>
            </a:r>
            <a:r>
              <a:rPr lang="en-US"/>
              <a:t>-N</a:t>
            </a:r>
            <a:r>
              <a:rPr lang="en-US" baseline="-25000"/>
              <a:t>A</a:t>
            </a:r>
            <a:r>
              <a:rPr lang="en-US"/>
              <a:t>)</a:t>
            </a:r>
          </a:p>
          <a:p>
            <a:pPr lvl="1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F70F75B-9A7F-4F4C-BD8D-1F8B0995DC91}"/>
              </a:ext>
            </a:extLst>
          </p:cNvPr>
          <p:cNvGrpSpPr/>
          <p:nvPr/>
        </p:nvGrpSpPr>
        <p:grpSpPr>
          <a:xfrm>
            <a:off x="1781907" y="2391509"/>
            <a:ext cx="3209203" cy="3346993"/>
            <a:chOff x="2297723" y="2860431"/>
            <a:chExt cx="3209203" cy="3346993"/>
          </a:xfrm>
        </p:grpSpPr>
        <p:sp>
          <p:nvSpPr>
            <p:cNvPr id="54" name="Line 9">
              <a:extLst>
                <a:ext uri="{FF2B5EF4-FFF2-40B4-BE49-F238E27FC236}">
                  <a16:creationId xmlns:a16="http://schemas.microsoft.com/office/drawing/2014/main" id="{26289D66-2FC5-498D-B961-E15CF732B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7199" y="4760980"/>
              <a:ext cx="821023" cy="1100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5" name="Line 10">
              <a:extLst>
                <a:ext uri="{FF2B5EF4-FFF2-40B4-BE49-F238E27FC236}">
                  <a16:creationId xmlns:a16="http://schemas.microsoft.com/office/drawing/2014/main" id="{C9F6F23C-7C41-4EB5-AD8A-B96D3C4683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87922" y="4413317"/>
              <a:ext cx="1133800" cy="510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6" name="Line 11">
              <a:extLst>
                <a:ext uri="{FF2B5EF4-FFF2-40B4-BE49-F238E27FC236}">
                  <a16:creationId xmlns:a16="http://schemas.microsoft.com/office/drawing/2014/main" id="{3E368842-CD0E-4758-AE41-671D5A9B8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923" y="3116330"/>
              <a:ext cx="1958975" cy="1296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7" name="Line 12">
              <a:extLst>
                <a:ext uri="{FF2B5EF4-FFF2-40B4-BE49-F238E27FC236}">
                  <a16:creationId xmlns:a16="http://schemas.microsoft.com/office/drawing/2014/main" id="{CC2098AB-B35D-4149-B876-C05F9AB02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898" y="3116330"/>
              <a:ext cx="441325" cy="1644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9EF7019-F411-4F3D-8BD6-4B1E8B310B45}"/>
                </a:ext>
              </a:extLst>
            </p:cNvPr>
            <p:cNvSpPr txBox="1"/>
            <p:nvPr/>
          </p:nvSpPr>
          <p:spPr>
            <a:xfrm>
              <a:off x="2297723" y="417341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DEBA10D-AACC-4E51-9B48-27093687E6A6}"/>
                </a:ext>
              </a:extLst>
            </p:cNvPr>
            <p:cNvSpPr txBox="1"/>
            <p:nvPr/>
          </p:nvSpPr>
          <p:spPr>
            <a:xfrm>
              <a:off x="4220308" y="5838092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445F8E8-46FE-405A-B8CA-B76E7E34A38C}"/>
                </a:ext>
              </a:extLst>
            </p:cNvPr>
            <p:cNvSpPr txBox="1"/>
            <p:nvPr/>
          </p:nvSpPr>
          <p:spPr>
            <a:xfrm>
              <a:off x="5134708" y="4607169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9529F58-2684-4E8F-9D76-9FD1B026BF57}"/>
                </a:ext>
              </a:extLst>
            </p:cNvPr>
            <p:cNvSpPr txBox="1"/>
            <p:nvPr/>
          </p:nvSpPr>
          <p:spPr>
            <a:xfrm>
              <a:off x="4712676" y="2860431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9CDEF63-3CBA-4E54-A866-556ADD73E203}"/>
                </a:ext>
              </a:extLst>
            </p:cNvPr>
            <p:cNvCxnSpPr>
              <a:stCxn id="55" idx="0"/>
              <a:endCxn id="54" idx="1"/>
            </p:cNvCxnSpPr>
            <p:nvPr/>
          </p:nvCxnSpPr>
          <p:spPr>
            <a:xfrm>
              <a:off x="3821722" y="4923692"/>
              <a:ext cx="445477" cy="93784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F6DEC15-157D-4C40-A4CB-09ECA44C49A6}"/>
                </a:ext>
              </a:extLst>
            </p:cNvPr>
            <p:cNvSpPr txBox="1"/>
            <p:nvPr/>
          </p:nvSpPr>
          <p:spPr>
            <a:xfrm>
              <a:off x="3485468" y="488295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933AC8DF-1DC8-4CAA-8BA1-AF49BAB8EB6B}"/>
              </a:ext>
            </a:extLst>
          </p:cNvPr>
          <p:cNvSpPr txBox="1"/>
          <p:nvPr/>
        </p:nvSpPr>
        <p:spPr>
          <a:xfrm>
            <a:off x="6068535" y="2554529"/>
            <a:ext cx="1114408" cy="1919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A</a:t>
            </a:r>
            <a:r>
              <a:rPr lang="en-US" dirty="0"/>
              <a:t>      N</a:t>
            </a:r>
            <a:r>
              <a:rPr lang="en-US" baseline="-25000" dirty="0"/>
              <a:t>A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B</a:t>
            </a:r>
            <a:r>
              <a:rPr lang="en-US" dirty="0"/>
              <a:t>      N</a:t>
            </a:r>
            <a:r>
              <a:rPr lang="en-US" baseline="-25000" dirty="0"/>
              <a:t>B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C</a:t>
            </a:r>
            <a:r>
              <a:rPr lang="en-US" dirty="0"/>
              <a:t>      N</a:t>
            </a:r>
            <a:r>
              <a:rPr lang="en-US" baseline="-25000" dirty="0"/>
              <a:t>C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D</a:t>
            </a:r>
            <a:r>
              <a:rPr lang="en-US" dirty="0"/>
              <a:t>      N</a:t>
            </a:r>
            <a:r>
              <a:rPr lang="en-US" baseline="-25000" dirty="0"/>
              <a:t>D</a:t>
            </a:r>
          </a:p>
          <a:p>
            <a:pPr>
              <a:lnSpc>
                <a:spcPct val="135000"/>
              </a:lnSpc>
            </a:pPr>
            <a:r>
              <a:rPr lang="en-US" dirty="0"/>
              <a:t>E</a:t>
            </a:r>
            <a:r>
              <a:rPr lang="en-US" baseline="-25000" dirty="0"/>
              <a:t>E</a:t>
            </a:r>
            <a:r>
              <a:rPr lang="en-US" dirty="0"/>
              <a:t>      N</a:t>
            </a:r>
            <a:r>
              <a:rPr lang="en-US" baseline="-25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4995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6E40-7685-4107-9E8A-7AB94E902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4882522"/>
          </a:xfrm>
        </p:spPr>
        <p:txBody>
          <a:bodyPr/>
          <a:lstStyle/>
          <a:p>
            <a:r>
              <a:rPr lang="en-US" dirty="0"/>
              <a:t>1. Linear Traverse -  consists of straight lines.</a:t>
            </a:r>
          </a:p>
          <a:p>
            <a:pPr lvl="1"/>
            <a:r>
              <a:rPr lang="en-US" dirty="0"/>
              <a:t>The area of any closed non-crossing polygon:</a:t>
            </a:r>
          </a:p>
          <a:p>
            <a:pPr lvl="2"/>
            <a:r>
              <a:rPr lang="en-US" dirty="0"/>
              <a:t>2(Area) = E</a:t>
            </a:r>
            <a:r>
              <a:rPr lang="en-US" baseline="-25000" dirty="0"/>
              <a:t>A</a:t>
            </a:r>
            <a:r>
              <a:rPr lang="en-US" dirty="0"/>
              <a:t>(N</a:t>
            </a:r>
            <a:r>
              <a:rPr lang="en-US" baseline="-25000" dirty="0"/>
              <a:t>E</a:t>
            </a:r>
            <a:r>
              <a:rPr lang="en-US" dirty="0"/>
              <a:t>-N</a:t>
            </a:r>
            <a:r>
              <a:rPr lang="en-US" baseline="-25000" dirty="0"/>
              <a:t>B</a:t>
            </a:r>
            <a:r>
              <a:rPr lang="en-US" dirty="0"/>
              <a:t>)+ E</a:t>
            </a:r>
            <a:r>
              <a:rPr lang="en-US" baseline="-25000" dirty="0"/>
              <a:t>B</a:t>
            </a:r>
            <a:r>
              <a:rPr lang="en-US" dirty="0"/>
              <a:t>(N</a:t>
            </a:r>
            <a:r>
              <a:rPr lang="en-US" baseline="-25000" dirty="0"/>
              <a:t>A</a:t>
            </a:r>
            <a:r>
              <a:rPr lang="en-US" dirty="0"/>
              <a:t>-N</a:t>
            </a:r>
            <a:r>
              <a:rPr lang="en-US" baseline="-25000" dirty="0"/>
              <a:t>C</a:t>
            </a:r>
            <a:r>
              <a:rPr lang="en-US" dirty="0"/>
              <a:t>)+ E</a:t>
            </a:r>
            <a:r>
              <a:rPr lang="en-US" baseline="-25000" dirty="0"/>
              <a:t>C</a:t>
            </a:r>
            <a:r>
              <a:rPr lang="en-US" dirty="0"/>
              <a:t>(N</a:t>
            </a:r>
            <a:r>
              <a:rPr lang="en-US" baseline="-25000" dirty="0"/>
              <a:t>B</a:t>
            </a:r>
            <a:r>
              <a:rPr lang="en-US" dirty="0"/>
              <a:t>-N</a:t>
            </a:r>
            <a:r>
              <a:rPr lang="en-US" baseline="-25000" dirty="0"/>
              <a:t>D</a:t>
            </a:r>
            <a:r>
              <a:rPr lang="en-US" dirty="0"/>
              <a:t>)+ E</a:t>
            </a:r>
            <a:r>
              <a:rPr lang="en-US" baseline="-25000" dirty="0"/>
              <a:t>D</a:t>
            </a:r>
            <a:r>
              <a:rPr lang="en-US" dirty="0"/>
              <a:t>(N</a:t>
            </a:r>
            <a:r>
              <a:rPr lang="en-US" baseline="-25000" dirty="0"/>
              <a:t>C</a:t>
            </a:r>
            <a:r>
              <a:rPr lang="en-US" dirty="0"/>
              <a:t>-N</a:t>
            </a:r>
            <a:r>
              <a:rPr lang="en-US" baseline="-25000" dirty="0"/>
              <a:t>E</a:t>
            </a:r>
            <a:r>
              <a:rPr lang="en-US" dirty="0"/>
              <a:t>)+ E</a:t>
            </a:r>
            <a:r>
              <a:rPr lang="en-US" baseline="-25000" dirty="0"/>
              <a:t>E</a:t>
            </a:r>
            <a:r>
              <a:rPr lang="en-US" dirty="0"/>
              <a:t>(N</a:t>
            </a:r>
            <a:r>
              <a:rPr lang="en-US" baseline="-25000" dirty="0"/>
              <a:t>D</a:t>
            </a:r>
            <a:r>
              <a:rPr lang="en-US" dirty="0"/>
              <a:t>-N</a:t>
            </a:r>
            <a:r>
              <a:rPr lang="en-US" baseline="-25000" dirty="0"/>
              <a:t>A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2852FB2-CC9E-4BED-BD6D-F56865E5ED27}"/>
              </a:ext>
            </a:extLst>
          </p:cNvPr>
          <p:cNvGrpSpPr/>
          <p:nvPr/>
        </p:nvGrpSpPr>
        <p:grpSpPr>
          <a:xfrm>
            <a:off x="6068535" y="2554529"/>
            <a:ext cx="1114408" cy="2336024"/>
            <a:chOff x="9547944" y="2555297"/>
            <a:chExt cx="1114408" cy="233602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708F419-89FF-441B-BB4A-F1FD66E80692}"/>
                </a:ext>
              </a:extLst>
            </p:cNvPr>
            <p:cNvSpPr txBox="1"/>
            <p:nvPr/>
          </p:nvSpPr>
          <p:spPr>
            <a:xfrm>
              <a:off x="9547944" y="2555297"/>
              <a:ext cx="1114408" cy="23360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5000"/>
                </a:lnSpc>
              </a:pPr>
              <a:r>
                <a:rPr lang="en-US" dirty="0"/>
                <a:t>E</a:t>
              </a:r>
              <a:r>
                <a:rPr lang="en-US" baseline="-25000" dirty="0"/>
                <a:t>A</a:t>
              </a:r>
              <a:r>
                <a:rPr lang="en-US" dirty="0"/>
                <a:t>      N</a:t>
              </a:r>
              <a:r>
                <a:rPr lang="en-US" baseline="-25000" dirty="0"/>
                <a:t>A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E</a:t>
              </a:r>
              <a:r>
                <a:rPr lang="en-US" baseline="-25000" dirty="0"/>
                <a:t>B</a:t>
              </a:r>
              <a:r>
                <a:rPr lang="en-US" dirty="0"/>
                <a:t>      N</a:t>
              </a:r>
              <a:r>
                <a:rPr lang="en-US" baseline="-25000" dirty="0"/>
                <a:t>B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E</a:t>
              </a:r>
              <a:r>
                <a:rPr lang="en-US" baseline="-25000" dirty="0"/>
                <a:t>C</a:t>
              </a:r>
              <a:r>
                <a:rPr lang="en-US" dirty="0"/>
                <a:t>      N</a:t>
              </a:r>
              <a:r>
                <a:rPr lang="en-US" baseline="-25000" dirty="0"/>
                <a:t>C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E</a:t>
              </a:r>
              <a:r>
                <a:rPr lang="en-US" baseline="-25000" dirty="0"/>
                <a:t>D</a:t>
              </a:r>
              <a:r>
                <a:rPr lang="en-US" dirty="0"/>
                <a:t>      N</a:t>
              </a:r>
              <a:r>
                <a:rPr lang="en-US" baseline="-25000" dirty="0"/>
                <a:t>D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E</a:t>
              </a:r>
              <a:r>
                <a:rPr lang="en-US" baseline="-25000" dirty="0"/>
                <a:t>E</a:t>
              </a:r>
              <a:r>
                <a:rPr lang="en-US" dirty="0"/>
                <a:t>      N</a:t>
              </a:r>
              <a:r>
                <a:rPr lang="en-US" baseline="-25000" dirty="0"/>
                <a:t>E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E</a:t>
              </a:r>
              <a:r>
                <a:rPr lang="en-US" baseline="-25000" dirty="0"/>
                <a:t>A</a:t>
              </a:r>
              <a:r>
                <a:rPr lang="en-US" dirty="0"/>
                <a:t>      N</a:t>
              </a:r>
              <a:r>
                <a:rPr lang="en-US" baseline="-25000" dirty="0"/>
                <a:t>A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0840D71-C680-4E0C-B6F7-B4E23E1ECA31}"/>
                </a:ext>
              </a:extLst>
            </p:cNvPr>
            <p:cNvGrpSpPr/>
            <p:nvPr/>
          </p:nvGrpSpPr>
          <p:grpSpPr>
            <a:xfrm>
              <a:off x="9899696" y="2876446"/>
              <a:ext cx="332117" cy="218536"/>
              <a:chOff x="9546566" y="3260785"/>
              <a:chExt cx="245854" cy="270294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35F41C1B-4493-4A5D-A2B9-F00F54C2386E}"/>
                  </a:ext>
                </a:extLst>
              </p:cNvPr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5AE05470-BFF7-4082-90FD-AABC82D67301}"/>
                  </a:ext>
                </a:extLst>
              </p:cNvPr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88BF026-9E8A-44C5-8873-02B9B4DC3D01}"/>
                </a:ext>
              </a:extLst>
            </p:cNvPr>
            <p:cNvGrpSpPr/>
            <p:nvPr/>
          </p:nvGrpSpPr>
          <p:grpSpPr>
            <a:xfrm>
              <a:off x="9899696" y="3241631"/>
              <a:ext cx="332117" cy="218536"/>
              <a:chOff x="9546566" y="3260785"/>
              <a:chExt cx="245854" cy="270294"/>
            </a:xfrm>
          </p:grpSpPr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06993AA8-E7FD-4D34-986A-2F1C8365EF48}"/>
                  </a:ext>
                </a:extLst>
              </p:cNvPr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86C4745A-043C-4D79-A362-DF4AE28AA395}"/>
                  </a:ext>
                </a:extLst>
              </p:cNvPr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99CF6932-0023-4CD6-9BEE-8B633818AB8E}"/>
                </a:ext>
              </a:extLst>
            </p:cNvPr>
            <p:cNvGrpSpPr/>
            <p:nvPr/>
          </p:nvGrpSpPr>
          <p:grpSpPr>
            <a:xfrm>
              <a:off x="9899696" y="3615442"/>
              <a:ext cx="332117" cy="218536"/>
              <a:chOff x="9546566" y="3260785"/>
              <a:chExt cx="245854" cy="270294"/>
            </a:xfrm>
          </p:grpSpPr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C414BE45-A912-45CB-AB7E-9D4C58868F4D}"/>
                  </a:ext>
                </a:extLst>
              </p:cNvPr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DFD1DEDF-81C1-4811-99B7-03864A4CC1FE}"/>
                  </a:ext>
                </a:extLst>
              </p:cNvPr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827CDB9-8EE0-4069-8B03-097F3850EE56}"/>
                </a:ext>
              </a:extLst>
            </p:cNvPr>
            <p:cNvGrpSpPr/>
            <p:nvPr/>
          </p:nvGrpSpPr>
          <p:grpSpPr>
            <a:xfrm>
              <a:off x="9899696" y="4000756"/>
              <a:ext cx="332117" cy="218536"/>
              <a:chOff x="9546566" y="3260785"/>
              <a:chExt cx="245854" cy="270294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76E9BBD2-6F21-40B4-AE95-32F0F26B73D5}"/>
                  </a:ext>
                </a:extLst>
              </p:cNvPr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E96BA4D-049E-4D9E-AE22-13B714DC7DE8}"/>
                  </a:ext>
                </a:extLst>
              </p:cNvPr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A9BE14F-0AC7-43A6-B7D2-CC1EB98AAB47}"/>
                </a:ext>
              </a:extLst>
            </p:cNvPr>
            <p:cNvGrpSpPr/>
            <p:nvPr/>
          </p:nvGrpSpPr>
          <p:grpSpPr>
            <a:xfrm>
              <a:off x="9899696" y="4368817"/>
              <a:ext cx="332117" cy="218536"/>
              <a:chOff x="9546566" y="3260785"/>
              <a:chExt cx="245854" cy="270294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C02059D-5F88-4D5A-90CB-C4059541174A}"/>
                  </a:ext>
                </a:extLst>
              </p:cNvPr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F2EC07C3-E8E4-41C3-98CC-A064B1AF27AE}"/>
                  </a:ext>
                </a:extLst>
              </p:cNvPr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256BB77-5C4D-4FD1-9091-76CA13772B9D}"/>
              </a:ext>
            </a:extLst>
          </p:cNvPr>
          <p:cNvGrpSpPr/>
          <p:nvPr/>
        </p:nvGrpSpPr>
        <p:grpSpPr>
          <a:xfrm>
            <a:off x="1781907" y="2391509"/>
            <a:ext cx="3209203" cy="3346993"/>
            <a:chOff x="2297723" y="2860431"/>
            <a:chExt cx="3209203" cy="3346993"/>
          </a:xfrm>
        </p:grpSpPr>
        <p:sp>
          <p:nvSpPr>
            <p:cNvPr id="28" name="Line 9">
              <a:extLst>
                <a:ext uri="{FF2B5EF4-FFF2-40B4-BE49-F238E27FC236}">
                  <a16:creationId xmlns:a16="http://schemas.microsoft.com/office/drawing/2014/main" id="{629E7401-002A-4A82-A390-9A060786B9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7199" y="4760980"/>
              <a:ext cx="821023" cy="1100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9" name="Line 10">
              <a:extLst>
                <a:ext uri="{FF2B5EF4-FFF2-40B4-BE49-F238E27FC236}">
                  <a16:creationId xmlns:a16="http://schemas.microsoft.com/office/drawing/2014/main" id="{1F9DC1B5-DEFE-482F-837E-71EB862E4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87922" y="4413317"/>
              <a:ext cx="1133800" cy="510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30" name="Line 11">
              <a:extLst>
                <a:ext uri="{FF2B5EF4-FFF2-40B4-BE49-F238E27FC236}">
                  <a16:creationId xmlns:a16="http://schemas.microsoft.com/office/drawing/2014/main" id="{0730C461-55D9-4261-B726-8830DB82A6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923" y="3116330"/>
              <a:ext cx="1958975" cy="1296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40" name="Line 12">
              <a:extLst>
                <a:ext uri="{FF2B5EF4-FFF2-40B4-BE49-F238E27FC236}">
                  <a16:creationId xmlns:a16="http://schemas.microsoft.com/office/drawing/2014/main" id="{C48DF428-EFE2-433F-A268-413EBCE0B6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898" y="3116330"/>
              <a:ext cx="441325" cy="1644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40AB9F1-8308-43BA-AEEA-59670ADDEF68}"/>
                </a:ext>
              </a:extLst>
            </p:cNvPr>
            <p:cNvSpPr txBox="1"/>
            <p:nvPr/>
          </p:nvSpPr>
          <p:spPr>
            <a:xfrm>
              <a:off x="2297723" y="4173415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5F195A5-4227-471F-BEBC-29BFBD561AA5}"/>
                </a:ext>
              </a:extLst>
            </p:cNvPr>
            <p:cNvSpPr txBox="1"/>
            <p:nvPr/>
          </p:nvSpPr>
          <p:spPr>
            <a:xfrm>
              <a:off x="4220308" y="5838092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D559217-C07B-4B95-AF65-28EBCD1A1F64}"/>
                </a:ext>
              </a:extLst>
            </p:cNvPr>
            <p:cNvSpPr txBox="1"/>
            <p:nvPr/>
          </p:nvSpPr>
          <p:spPr>
            <a:xfrm>
              <a:off x="5134708" y="4607169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9A9E163-253F-4707-AE8E-DED40A48D1E7}"/>
                </a:ext>
              </a:extLst>
            </p:cNvPr>
            <p:cNvSpPr txBox="1"/>
            <p:nvPr/>
          </p:nvSpPr>
          <p:spPr>
            <a:xfrm>
              <a:off x="4712676" y="2860431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5F9813B-201E-46F9-A515-B4C17273E79C}"/>
                </a:ext>
              </a:extLst>
            </p:cNvPr>
            <p:cNvCxnSpPr>
              <a:stCxn id="29" idx="0"/>
              <a:endCxn id="28" idx="1"/>
            </p:cNvCxnSpPr>
            <p:nvPr/>
          </p:nvCxnSpPr>
          <p:spPr>
            <a:xfrm>
              <a:off x="3821722" y="4923692"/>
              <a:ext cx="445477" cy="93784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C703E1D-D507-45AC-A8DD-D8CD09633ABC}"/>
                </a:ext>
              </a:extLst>
            </p:cNvPr>
            <p:cNvSpPr txBox="1"/>
            <p:nvPr/>
          </p:nvSpPr>
          <p:spPr>
            <a:xfrm>
              <a:off x="3485468" y="488295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1E89E61-6E00-448B-B869-F18C2A0829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234471"/>
              </p:ext>
            </p:extLst>
          </p:nvPr>
        </p:nvGraphicFramePr>
        <p:xfrm>
          <a:off x="8095458" y="3308572"/>
          <a:ext cx="2200176" cy="69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3440" imgH="419040" progId="Equation.DSMT4">
                  <p:embed/>
                </p:oleObj>
              </mc:Choice>
              <mc:Fallback>
                <p:oleObj name="Equation" r:id="rId2" imgW="13334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95458" y="3308572"/>
                        <a:ext cx="2200176" cy="691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030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>
            <p:custDataLst>
              <p:tags r:id="rId1"/>
            </p:custDataLst>
          </p:nvPr>
        </p:nvSpPr>
        <p:spPr bwMode="auto">
          <a:xfrm>
            <a:off x="1263127" y="3573049"/>
            <a:ext cx="2558533" cy="1989639"/>
          </a:xfrm>
          <a:custGeom>
            <a:avLst/>
            <a:gdLst>
              <a:gd name="connsiteX0" fmla="*/ 0 w 2558533"/>
              <a:gd name="connsiteY0" fmla="*/ 917379 h 1989639"/>
              <a:gd name="connsiteX1" fmla="*/ 720797 w 2558533"/>
              <a:gd name="connsiteY1" fmla="*/ 169775 h 1989639"/>
              <a:gd name="connsiteX2" fmla="*/ 2400672 w 2558533"/>
              <a:gd name="connsiteY2" fmla="*/ 0 h 1989639"/>
              <a:gd name="connsiteX3" fmla="*/ 2558533 w 2558533"/>
              <a:gd name="connsiteY3" fmla="*/ 1119917 h 1989639"/>
              <a:gd name="connsiteX4" fmla="*/ 1334369 w 2558533"/>
              <a:gd name="connsiteY4" fmla="*/ 1989639 h 1989639"/>
              <a:gd name="connsiteX5" fmla="*/ 0 w 2558533"/>
              <a:gd name="connsiteY5" fmla="*/ 917379 h 1989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58533" h="1989639">
                <a:moveTo>
                  <a:pt x="0" y="917379"/>
                </a:moveTo>
                <a:lnTo>
                  <a:pt x="720797" y="169775"/>
                </a:lnTo>
                <a:lnTo>
                  <a:pt x="2400672" y="0"/>
                </a:lnTo>
                <a:lnTo>
                  <a:pt x="2558533" y="1119917"/>
                </a:lnTo>
                <a:lnTo>
                  <a:pt x="1334369" y="1989639"/>
                </a:lnTo>
                <a:lnTo>
                  <a:pt x="0" y="91737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Curvilinear traverse - at least one curve included in traverse.</a:t>
            </a:r>
          </a:p>
          <a:p>
            <a:pPr lvl="1"/>
            <a:r>
              <a:rPr lang="en-US" dirty="0"/>
              <a:t>Traverse area needs to account for curved boundary. </a:t>
            </a:r>
          </a:p>
          <a:p>
            <a:pPr lvl="1"/>
            <a:r>
              <a:rPr lang="en-US" dirty="0"/>
              <a:t>Computing area by </a:t>
            </a:r>
            <a:r>
              <a:rPr lang="en-US" dirty="0" err="1"/>
              <a:t>coords</a:t>
            </a:r>
            <a:r>
              <a:rPr lang="en-US" dirty="0"/>
              <a:t> limits the traverse to the arc's chord; </a:t>
            </a:r>
          </a:p>
          <a:p>
            <a:pPr lvl="2"/>
            <a:r>
              <a:rPr lang="en-US" dirty="0"/>
              <a:t>Segment area must be </a:t>
            </a:r>
            <a:r>
              <a:rPr lang="en-US" b="1" dirty="0"/>
              <a:t>added</a:t>
            </a:r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229710" y="3367443"/>
            <a:ext cx="3044649" cy="2743200"/>
            <a:chOff x="4370383" y="2270163"/>
            <a:chExt cx="3044649" cy="2743200"/>
          </a:xfrm>
        </p:grpSpPr>
        <p:sp>
          <p:nvSpPr>
            <p:cNvPr id="4" name="Arc 3"/>
            <p:cNvSpPr/>
            <p:nvPr>
              <p:custDataLst>
                <p:tags r:id="rId6"/>
              </p:custDataLst>
            </p:nvPr>
          </p:nvSpPr>
          <p:spPr bwMode="auto">
            <a:xfrm>
              <a:off x="4671832" y="2270163"/>
              <a:ext cx="2743200" cy="2743200"/>
            </a:xfrm>
            <a:prstGeom prst="arc">
              <a:avLst>
                <a:gd name="adj1" fmla="val 13580963"/>
                <a:gd name="adj2" fmla="val 18135848"/>
              </a:avLst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rgbClr val="3366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latin typeface="Arial" charset="0"/>
              </a:endParaRPr>
            </a:p>
          </p:txBody>
        </p:sp>
        <p:sp>
          <p:nvSpPr>
            <p:cNvPr id="17" name="Freeform 16"/>
            <p:cNvSpPr/>
            <p:nvPr>
              <p:custDataLst>
                <p:tags r:id="rId7"/>
              </p:custDataLst>
            </p:nvPr>
          </p:nvSpPr>
          <p:spPr bwMode="auto">
            <a:xfrm>
              <a:off x="4374427" y="2478114"/>
              <a:ext cx="2558533" cy="1989639"/>
            </a:xfrm>
            <a:custGeom>
              <a:avLst/>
              <a:gdLst>
                <a:gd name="connsiteX0" fmla="*/ 0 w 2558533"/>
                <a:gd name="connsiteY0" fmla="*/ 917379 h 1989639"/>
                <a:gd name="connsiteX1" fmla="*/ 720797 w 2558533"/>
                <a:gd name="connsiteY1" fmla="*/ 169775 h 1989639"/>
                <a:gd name="connsiteX2" fmla="*/ 2400672 w 2558533"/>
                <a:gd name="connsiteY2" fmla="*/ 0 h 1989639"/>
                <a:gd name="connsiteX3" fmla="*/ 2558533 w 2558533"/>
                <a:gd name="connsiteY3" fmla="*/ 1119917 h 1989639"/>
                <a:gd name="connsiteX4" fmla="*/ 1334369 w 2558533"/>
                <a:gd name="connsiteY4" fmla="*/ 1989639 h 1989639"/>
                <a:gd name="connsiteX5" fmla="*/ 0 w 2558533"/>
                <a:gd name="connsiteY5" fmla="*/ 917379 h 1989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58533" h="1989639">
                  <a:moveTo>
                    <a:pt x="0" y="917379"/>
                  </a:moveTo>
                  <a:lnTo>
                    <a:pt x="720797" y="169775"/>
                  </a:lnTo>
                  <a:lnTo>
                    <a:pt x="2400672" y="0"/>
                  </a:lnTo>
                  <a:lnTo>
                    <a:pt x="2558533" y="1119917"/>
                  </a:lnTo>
                  <a:lnTo>
                    <a:pt x="1334369" y="1989639"/>
                  </a:lnTo>
                  <a:lnTo>
                    <a:pt x="0" y="91737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latin typeface="Arial" charset="0"/>
              </a:endParaRPr>
            </a:p>
          </p:txBody>
        </p:sp>
        <p:cxnSp>
          <p:nvCxnSpPr>
            <p:cNvPr id="6" name="Straight Connector 5"/>
            <p:cNvCxnSpPr>
              <a:stCxn id="4" idx="0"/>
            </p:cNvCxnSpPr>
            <p:nvPr/>
          </p:nvCxnSpPr>
          <p:spPr bwMode="auto">
            <a:xfrm flipH="1">
              <a:off x="4370383" y="2649325"/>
              <a:ext cx="726291" cy="7563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endCxn id="4" idx="2"/>
            </p:cNvCxnSpPr>
            <p:nvPr/>
          </p:nvCxnSpPr>
          <p:spPr bwMode="auto">
            <a:xfrm flipH="1" flipV="1">
              <a:off x="6775624" y="2481944"/>
              <a:ext cx="157088" cy="111460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373082" y="3399904"/>
              <a:ext cx="1337569" cy="10741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>
              <a:off x="5706814" y="3596547"/>
              <a:ext cx="1225899" cy="87420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>
              <a:stCxn id="4" idx="0"/>
              <a:endCxn id="17" idx="2"/>
            </p:cNvCxnSpPr>
            <p:nvPr/>
          </p:nvCxnSpPr>
          <p:spPr bwMode="auto">
            <a:xfrm flipV="1">
              <a:off x="5096673" y="2478113"/>
              <a:ext cx="1678426" cy="17121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" name="Arc 20"/>
          <p:cNvSpPr/>
          <p:nvPr>
            <p:custDataLst>
              <p:tags r:id="rId2"/>
            </p:custDataLst>
          </p:nvPr>
        </p:nvSpPr>
        <p:spPr bwMode="auto">
          <a:xfrm>
            <a:off x="7349829" y="3342729"/>
            <a:ext cx="2743200" cy="2743200"/>
          </a:xfrm>
          <a:prstGeom prst="arc">
            <a:avLst>
              <a:gd name="adj1" fmla="val 13580963"/>
              <a:gd name="adj2" fmla="val 18135848"/>
            </a:avLst>
          </a:prstGeom>
          <a:solidFill>
            <a:schemeClr val="accent5">
              <a:lumMod val="40000"/>
              <a:lumOff val="60000"/>
            </a:schemeClr>
          </a:solidFill>
          <a:ln w="38100" cap="flat" cmpd="sng" algn="ctr">
            <a:solidFill>
              <a:srgbClr val="33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Arial" charset="0"/>
            </a:endParaRPr>
          </a:p>
        </p:txBody>
      </p:sp>
      <p:sp>
        <p:nvSpPr>
          <p:cNvPr id="22" name="Freeform 21"/>
          <p:cNvSpPr/>
          <p:nvPr>
            <p:custDataLst>
              <p:tags r:id="rId3"/>
            </p:custDataLst>
          </p:nvPr>
        </p:nvSpPr>
        <p:spPr bwMode="auto">
          <a:xfrm>
            <a:off x="7061360" y="3575394"/>
            <a:ext cx="2558533" cy="1989639"/>
          </a:xfrm>
          <a:custGeom>
            <a:avLst/>
            <a:gdLst>
              <a:gd name="connsiteX0" fmla="*/ 0 w 2558533"/>
              <a:gd name="connsiteY0" fmla="*/ 917379 h 1989639"/>
              <a:gd name="connsiteX1" fmla="*/ 720797 w 2558533"/>
              <a:gd name="connsiteY1" fmla="*/ 169775 h 1989639"/>
              <a:gd name="connsiteX2" fmla="*/ 2400672 w 2558533"/>
              <a:gd name="connsiteY2" fmla="*/ 0 h 1989639"/>
              <a:gd name="connsiteX3" fmla="*/ 2558533 w 2558533"/>
              <a:gd name="connsiteY3" fmla="*/ 1119917 h 1989639"/>
              <a:gd name="connsiteX4" fmla="*/ 1334369 w 2558533"/>
              <a:gd name="connsiteY4" fmla="*/ 1989639 h 1989639"/>
              <a:gd name="connsiteX5" fmla="*/ 0 w 2558533"/>
              <a:gd name="connsiteY5" fmla="*/ 917379 h 1989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58533" h="1989639">
                <a:moveTo>
                  <a:pt x="0" y="917379"/>
                </a:moveTo>
                <a:lnTo>
                  <a:pt x="720797" y="169775"/>
                </a:lnTo>
                <a:lnTo>
                  <a:pt x="2400672" y="0"/>
                </a:lnTo>
                <a:lnTo>
                  <a:pt x="2558533" y="1119917"/>
                </a:lnTo>
                <a:lnTo>
                  <a:pt x="1334369" y="1989639"/>
                </a:lnTo>
                <a:lnTo>
                  <a:pt x="0" y="91737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Arial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7057316" y="3746605"/>
            <a:ext cx="726291" cy="7563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 flipV="1">
            <a:off x="9462557" y="3579224"/>
            <a:ext cx="157088" cy="11146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7060015" y="4497184"/>
            <a:ext cx="1337569" cy="107419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8393747" y="4693827"/>
            <a:ext cx="1225899" cy="8742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endCxn id="22" idx="2"/>
          </p:cNvCxnSpPr>
          <p:nvPr/>
        </p:nvCxnSpPr>
        <p:spPr bwMode="auto">
          <a:xfrm flipV="1">
            <a:off x="7783606" y="3575393"/>
            <a:ext cx="1678426" cy="1712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795706" y="4121833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baseline="-25000" dirty="0"/>
              <a:t>C</a:t>
            </a:r>
            <a:r>
              <a:rPr lang="en-US" dirty="0"/>
              <a:t>: Area by</a:t>
            </a:r>
          </a:p>
          <a:p>
            <a:pPr algn="ctr"/>
            <a:r>
              <a:rPr lang="en-US" dirty="0" err="1"/>
              <a:t>Coords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945864" y="3474721"/>
            <a:ext cx="18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Segment Area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8820450" y="3516923"/>
            <a:ext cx="998799" cy="154745"/>
          </a:xfrm>
          <a:prstGeom prst="line">
            <a:avLst/>
          </a:prstGeom>
          <a:ln>
            <a:solidFill>
              <a:srgbClr val="3366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678573" y="548640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 = A</a:t>
            </a:r>
            <a:r>
              <a:rPr lang="en-US" baseline="-25000" dirty="0"/>
              <a:t>C</a:t>
            </a:r>
            <a:r>
              <a:rPr lang="en-US" dirty="0"/>
              <a:t> + A</a:t>
            </a:r>
            <a:r>
              <a:rPr lang="en-US" baseline="-25000" dirty="0"/>
              <a:t>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301285" y="3351031"/>
            <a:ext cx="3044649" cy="2743200"/>
            <a:chOff x="710440" y="3632384"/>
            <a:chExt cx="3044649" cy="2743200"/>
          </a:xfrm>
        </p:grpSpPr>
        <p:sp>
          <p:nvSpPr>
            <p:cNvPr id="34" name="Arc 33"/>
            <p:cNvSpPr/>
            <p:nvPr>
              <p:custDataLst>
                <p:tags r:id="rId5"/>
              </p:custDataLst>
            </p:nvPr>
          </p:nvSpPr>
          <p:spPr bwMode="auto">
            <a:xfrm>
              <a:off x="1011889" y="3632384"/>
              <a:ext cx="2743200" cy="2743200"/>
            </a:xfrm>
            <a:prstGeom prst="arc">
              <a:avLst>
                <a:gd name="adj1" fmla="val 13580963"/>
                <a:gd name="adj2" fmla="val 18135848"/>
              </a:avLst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latin typeface="Arial" charset="0"/>
              </a:endParaRPr>
            </a:p>
          </p:txBody>
        </p:sp>
        <p:cxnSp>
          <p:nvCxnSpPr>
            <p:cNvPr id="35" name="Straight Connector 34"/>
            <p:cNvCxnSpPr>
              <a:stCxn id="34" idx="0"/>
            </p:cNvCxnSpPr>
            <p:nvPr/>
          </p:nvCxnSpPr>
          <p:spPr bwMode="auto">
            <a:xfrm flipH="1">
              <a:off x="710440" y="4011546"/>
              <a:ext cx="726291" cy="7563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endCxn id="34" idx="2"/>
            </p:cNvCxnSpPr>
            <p:nvPr/>
          </p:nvCxnSpPr>
          <p:spPr bwMode="auto">
            <a:xfrm flipH="1" flipV="1">
              <a:off x="3115681" y="3844165"/>
              <a:ext cx="157088" cy="111460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713139" y="4762125"/>
              <a:ext cx="1337569" cy="107419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>
              <a:off x="2046871" y="4958768"/>
              <a:ext cx="1225899" cy="8742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32" name="Object 292">
            <a:extLst>
              <a:ext uri="{FF2B5EF4-FFF2-40B4-BE49-F238E27FC236}">
                <a16:creationId xmlns:a16="http://schemas.microsoft.com/office/drawing/2014/main" id="{CAFDD282-B7D2-4CC5-A2A5-C77AF69F5DDF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25183826"/>
              </p:ext>
            </p:extLst>
          </p:nvPr>
        </p:nvGraphicFramePr>
        <p:xfrm>
          <a:off x="9863630" y="3930705"/>
          <a:ext cx="20574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71600" imgH="368280" progId="Equation.DSMT4">
                  <p:embed/>
                </p:oleObj>
              </mc:Choice>
              <mc:Fallback>
                <p:oleObj name="Equation" r:id="rId9" imgW="1371600" imgH="368280" progId="Equation.DSMT4">
                  <p:embed/>
                  <p:pic>
                    <p:nvPicPr>
                      <p:cNvPr id="3075" name="Object 29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3630" y="3930705"/>
                        <a:ext cx="20574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72"/>
          <p:cNvSpPr/>
          <p:nvPr/>
        </p:nvSpPr>
        <p:spPr>
          <a:xfrm>
            <a:off x="7778900" y="3531924"/>
            <a:ext cx="1646787" cy="533039"/>
          </a:xfrm>
          <a:custGeom>
            <a:avLst/>
            <a:gdLst>
              <a:gd name="connsiteX0" fmla="*/ 0 w 1646787"/>
              <a:gd name="connsiteY0" fmla="*/ 221016 h 533039"/>
              <a:gd name="connsiteX1" fmla="*/ 1646787 w 1646787"/>
              <a:gd name="connsiteY1" fmla="*/ 0 h 533039"/>
              <a:gd name="connsiteX2" fmla="*/ 1508110 w 1646787"/>
              <a:gd name="connsiteY2" fmla="*/ 182013 h 533039"/>
              <a:gd name="connsiteX3" fmla="*/ 1378101 w 1646787"/>
              <a:gd name="connsiteY3" fmla="*/ 325024 h 533039"/>
              <a:gd name="connsiteX4" fmla="*/ 1126749 w 1646787"/>
              <a:gd name="connsiteY4" fmla="*/ 463701 h 533039"/>
              <a:gd name="connsiteX5" fmla="*/ 793058 w 1646787"/>
              <a:gd name="connsiteY5" fmla="*/ 533039 h 533039"/>
              <a:gd name="connsiteX6" fmla="*/ 507037 w 1646787"/>
              <a:gd name="connsiteY6" fmla="*/ 507037 h 533039"/>
              <a:gd name="connsiteX7" fmla="*/ 234018 w 1646787"/>
              <a:gd name="connsiteY7" fmla="*/ 411697 h 533039"/>
              <a:gd name="connsiteX8" fmla="*/ 39003 w 1646787"/>
              <a:gd name="connsiteY8" fmla="*/ 268686 h 533039"/>
              <a:gd name="connsiteX9" fmla="*/ 0 w 1646787"/>
              <a:gd name="connsiteY9" fmla="*/ 221016 h 53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6787" h="533039">
                <a:moveTo>
                  <a:pt x="0" y="221016"/>
                </a:moveTo>
                <a:lnTo>
                  <a:pt x="1646787" y="0"/>
                </a:lnTo>
                <a:lnTo>
                  <a:pt x="1508110" y="182013"/>
                </a:lnTo>
                <a:lnTo>
                  <a:pt x="1378101" y="325024"/>
                </a:lnTo>
                <a:lnTo>
                  <a:pt x="1126749" y="463701"/>
                </a:lnTo>
                <a:lnTo>
                  <a:pt x="793058" y="533039"/>
                </a:lnTo>
                <a:lnTo>
                  <a:pt x="507037" y="507037"/>
                </a:lnTo>
                <a:lnTo>
                  <a:pt x="234018" y="411697"/>
                </a:lnTo>
                <a:lnTo>
                  <a:pt x="39003" y="268686"/>
                </a:lnTo>
                <a:lnTo>
                  <a:pt x="0" y="22101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7062999" y="2005476"/>
            <a:ext cx="2573267" cy="3568588"/>
            <a:chOff x="1278542" y="1974456"/>
            <a:chExt cx="2573267" cy="3568588"/>
          </a:xfrm>
        </p:grpSpPr>
        <p:sp>
          <p:nvSpPr>
            <p:cNvPr id="54" name="Freeform 53"/>
            <p:cNvSpPr/>
            <p:nvPr/>
          </p:nvSpPr>
          <p:spPr>
            <a:xfrm>
              <a:off x="1278542" y="3495759"/>
              <a:ext cx="2573267" cy="2047285"/>
            </a:xfrm>
            <a:custGeom>
              <a:avLst/>
              <a:gdLst>
                <a:gd name="connsiteX0" fmla="*/ 736375 w 2573267"/>
                <a:gd name="connsiteY0" fmla="*/ 234669 h 2047285"/>
                <a:gd name="connsiteX1" fmla="*/ 0 w 2573267"/>
                <a:gd name="connsiteY1" fmla="*/ 1003413 h 2047285"/>
                <a:gd name="connsiteX2" fmla="*/ 1335185 w 2573267"/>
                <a:gd name="connsiteY2" fmla="*/ 2047285 h 2047285"/>
                <a:gd name="connsiteX3" fmla="*/ 2573267 w 2573267"/>
                <a:gd name="connsiteY3" fmla="*/ 1173345 h 2047285"/>
                <a:gd name="connsiteX4" fmla="*/ 2362874 w 2573267"/>
                <a:gd name="connsiteY4" fmla="*/ 0 h 2047285"/>
                <a:gd name="connsiteX5" fmla="*/ 2257677 w 2573267"/>
                <a:gd name="connsiteY5" fmla="*/ 161841 h 2047285"/>
                <a:gd name="connsiteX6" fmla="*/ 2071561 w 2573267"/>
                <a:gd name="connsiteY6" fmla="*/ 347958 h 2047285"/>
                <a:gd name="connsiteX7" fmla="*/ 1861168 w 2573267"/>
                <a:gd name="connsiteY7" fmla="*/ 469338 h 2047285"/>
                <a:gd name="connsiteX8" fmla="*/ 1545578 w 2573267"/>
                <a:gd name="connsiteY8" fmla="*/ 550259 h 2047285"/>
                <a:gd name="connsiteX9" fmla="*/ 1278541 w 2573267"/>
                <a:gd name="connsiteY9" fmla="*/ 517891 h 2047285"/>
                <a:gd name="connsiteX10" fmla="*/ 1019596 w 2573267"/>
                <a:gd name="connsiteY10" fmla="*/ 436970 h 2047285"/>
                <a:gd name="connsiteX11" fmla="*/ 833479 w 2573267"/>
                <a:gd name="connsiteY11" fmla="*/ 315590 h 2047285"/>
                <a:gd name="connsiteX12" fmla="*/ 736375 w 2573267"/>
                <a:gd name="connsiteY12" fmla="*/ 234669 h 2047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3267" h="2047285">
                  <a:moveTo>
                    <a:pt x="736375" y="234669"/>
                  </a:moveTo>
                  <a:lnTo>
                    <a:pt x="0" y="1003413"/>
                  </a:lnTo>
                  <a:lnTo>
                    <a:pt x="1335185" y="2047285"/>
                  </a:lnTo>
                  <a:lnTo>
                    <a:pt x="2573267" y="1173345"/>
                  </a:lnTo>
                  <a:lnTo>
                    <a:pt x="2362874" y="0"/>
                  </a:lnTo>
                  <a:lnTo>
                    <a:pt x="2257677" y="161841"/>
                  </a:lnTo>
                  <a:lnTo>
                    <a:pt x="2071561" y="347958"/>
                  </a:lnTo>
                  <a:lnTo>
                    <a:pt x="1861168" y="469338"/>
                  </a:lnTo>
                  <a:lnTo>
                    <a:pt x="1545578" y="550259"/>
                  </a:lnTo>
                  <a:lnTo>
                    <a:pt x="1278541" y="517891"/>
                  </a:lnTo>
                  <a:lnTo>
                    <a:pt x="1019596" y="436970"/>
                  </a:lnTo>
                  <a:lnTo>
                    <a:pt x="833479" y="315590"/>
                  </a:lnTo>
                  <a:lnTo>
                    <a:pt x="736375" y="234669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1278542" y="1974456"/>
              <a:ext cx="2573267" cy="3568588"/>
              <a:chOff x="1278542" y="1974456"/>
              <a:chExt cx="2573267" cy="3568588"/>
            </a:xfrm>
          </p:grpSpPr>
          <p:sp>
            <p:nvSpPr>
              <p:cNvPr id="56" name="Arc 55"/>
              <p:cNvSpPr>
                <a:spLocks noChangeAspect="1"/>
              </p:cNvSpPr>
              <p:nvPr/>
            </p:nvSpPr>
            <p:spPr>
              <a:xfrm>
                <a:off x="1699326" y="1974456"/>
                <a:ext cx="2057400" cy="2057400"/>
              </a:xfrm>
              <a:prstGeom prst="arc">
                <a:avLst>
                  <a:gd name="adj1" fmla="val 1747824"/>
                  <a:gd name="adj2" fmla="val 8113435"/>
                </a:avLst>
              </a:prstGeom>
              <a:ln w="38100">
                <a:solidFill>
                  <a:srgbClr val="33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Connector 56"/>
              <p:cNvCxnSpPr>
                <a:stCxn id="56" idx="2"/>
                <a:endCxn id="54" idx="1"/>
              </p:cNvCxnSpPr>
              <p:nvPr/>
            </p:nvCxnSpPr>
            <p:spPr>
              <a:xfrm flipH="1">
                <a:off x="1278542" y="3727708"/>
                <a:ext cx="719246" cy="771464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54" idx="1"/>
                <a:endCxn id="54" idx="2"/>
              </p:cNvCxnSpPr>
              <p:nvPr/>
            </p:nvCxnSpPr>
            <p:spPr>
              <a:xfrm>
                <a:off x="1278542" y="4499172"/>
                <a:ext cx="1335185" cy="1043872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54" idx="2"/>
                <a:endCxn id="54" idx="3"/>
              </p:cNvCxnSpPr>
              <p:nvPr/>
            </p:nvCxnSpPr>
            <p:spPr>
              <a:xfrm flipV="1">
                <a:off x="2613727" y="4669104"/>
                <a:ext cx="1238082" cy="87394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54" idx="3"/>
                <a:endCxn id="54" idx="4"/>
              </p:cNvCxnSpPr>
              <p:nvPr/>
            </p:nvCxnSpPr>
            <p:spPr>
              <a:xfrm flipH="1" flipV="1">
                <a:off x="3641416" y="3495759"/>
                <a:ext cx="210393" cy="1173345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Group 44"/>
          <p:cNvGrpSpPr/>
          <p:nvPr/>
        </p:nvGrpSpPr>
        <p:grpSpPr>
          <a:xfrm>
            <a:off x="4230787" y="1997384"/>
            <a:ext cx="2573267" cy="3568588"/>
            <a:chOff x="1278542" y="1974456"/>
            <a:chExt cx="2573267" cy="3568588"/>
          </a:xfrm>
        </p:grpSpPr>
        <p:sp>
          <p:nvSpPr>
            <p:cNvPr id="46" name="Freeform 45"/>
            <p:cNvSpPr/>
            <p:nvPr/>
          </p:nvSpPr>
          <p:spPr>
            <a:xfrm>
              <a:off x="1278542" y="3495759"/>
              <a:ext cx="2573267" cy="2047285"/>
            </a:xfrm>
            <a:custGeom>
              <a:avLst/>
              <a:gdLst>
                <a:gd name="connsiteX0" fmla="*/ 736375 w 2573267"/>
                <a:gd name="connsiteY0" fmla="*/ 234669 h 2047285"/>
                <a:gd name="connsiteX1" fmla="*/ 0 w 2573267"/>
                <a:gd name="connsiteY1" fmla="*/ 1003413 h 2047285"/>
                <a:gd name="connsiteX2" fmla="*/ 1335185 w 2573267"/>
                <a:gd name="connsiteY2" fmla="*/ 2047285 h 2047285"/>
                <a:gd name="connsiteX3" fmla="*/ 2573267 w 2573267"/>
                <a:gd name="connsiteY3" fmla="*/ 1173345 h 2047285"/>
                <a:gd name="connsiteX4" fmla="*/ 2362874 w 2573267"/>
                <a:gd name="connsiteY4" fmla="*/ 0 h 2047285"/>
                <a:gd name="connsiteX5" fmla="*/ 2257677 w 2573267"/>
                <a:gd name="connsiteY5" fmla="*/ 161841 h 2047285"/>
                <a:gd name="connsiteX6" fmla="*/ 2071561 w 2573267"/>
                <a:gd name="connsiteY6" fmla="*/ 347958 h 2047285"/>
                <a:gd name="connsiteX7" fmla="*/ 1861168 w 2573267"/>
                <a:gd name="connsiteY7" fmla="*/ 469338 h 2047285"/>
                <a:gd name="connsiteX8" fmla="*/ 1545578 w 2573267"/>
                <a:gd name="connsiteY8" fmla="*/ 550259 h 2047285"/>
                <a:gd name="connsiteX9" fmla="*/ 1278541 w 2573267"/>
                <a:gd name="connsiteY9" fmla="*/ 517891 h 2047285"/>
                <a:gd name="connsiteX10" fmla="*/ 1019596 w 2573267"/>
                <a:gd name="connsiteY10" fmla="*/ 436970 h 2047285"/>
                <a:gd name="connsiteX11" fmla="*/ 833479 w 2573267"/>
                <a:gd name="connsiteY11" fmla="*/ 315590 h 2047285"/>
                <a:gd name="connsiteX12" fmla="*/ 736375 w 2573267"/>
                <a:gd name="connsiteY12" fmla="*/ 234669 h 2047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3267" h="2047285">
                  <a:moveTo>
                    <a:pt x="736375" y="234669"/>
                  </a:moveTo>
                  <a:lnTo>
                    <a:pt x="0" y="1003413"/>
                  </a:lnTo>
                  <a:lnTo>
                    <a:pt x="1335185" y="2047285"/>
                  </a:lnTo>
                  <a:lnTo>
                    <a:pt x="2573267" y="1173345"/>
                  </a:lnTo>
                  <a:lnTo>
                    <a:pt x="2362874" y="0"/>
                  </a:lnTo>
                  <a:lnTo>
                    <a:pt x="2257677" y="161841"/>
                  </a:lnTo>
                  <a:lnTo>
                    <a:pt x="2071561" y="347958"/>
                  </a:lnTo>
                  <a:lnTo>
                    <a:pt x="1861168" y="469338"/>
                  </a:lnTo>
                  <a:lnTo>
                    <a:pt x="1545578" y="550259"/>
                  </a:lnTo>
                  <a:lnTo>
                    <a:pt x="1278541" y="517891"/>
                  </a:lnTo>
                  <a:lnTo>
                    <a:pt x="1019596" y="436970"/>
                  </a:lnTo>
                  <a:lnTo>
                    <a:pt x="833479" y="315590"/>
                  </a:lnTo>
                  <a:lnTo>
                    <a:pt x="736375" y="234669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278542" y="1974456"/>
              <a:ext cx="2573267" cy="3568588"/>
              <a:chOff x="1278542" y="1974456"/>
              <a:chExt cx="2573267" cy="3568588"/>
            </a:xfrm>
          </p:grpSpPr>
          <p:sp>
            <p:nvSpPr>
              <p:cNvPr id="48" name="Arc 47"/>
              <p:cNvSpPr>
                <a:spLocks noChangeAspect="1"/>
              </p:cNvSpPr>
              <p:nvPr/>
            </p:nvSpPr>
            <p:spPr>
              <a:xfrm>
                <a:off x="1699326" y="1974456"/>
                <a:ext cx="2057400" cy="2057400"/>
              </a:xfrm>
              <a:prstGeom prst="arc">
                <a:avLst>
                  <a:gd name="adj1" fmla="val 1747824"/>
                  <a:gd name="adj2" fmla="val 8113435"/>
                </a:avLst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9" name="Straight Connector 48"/>
              <p:cNvCxnSpPr>
                <a:stCxn id="48" idx="2"/>
                <a:endCxn id="46" idx="1"/>
              </p:cNvCxnSpPr>
              <p:nvPr/>
            </p:nvCxnSpPr>
            <p:spPr>
              <a:xfrm flipH="1">
                <a:off x="1278542" y="3727708"/>
                <a:ext cx="719246" cy="77146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46" idx="1"/>
                <a:endCxn id="46" idx="2"/>
              </p:cNvCxnSpPr>
              <p:nvPr/>
            </p:nvCxnSpPr>
            <p:spPr>
              <a:xfrm>
                <a:off x="1278542" y="4499172"/>
                <a:ext cx="1335185" cy="104387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46" idx="2"/>
                <a:endCxn id="46" idx="3"/>
              </p:cNvCxnSpPr>
              <p:nvPr/>
            </p:nvCxnSpPr>
            <p:spPr>
              <a:xfrm flipV="1">
                <a:off x="2613727" y="4669104"/>
                <a:ext cx="1238082" cy="87394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46" idx="3"/>
                <a:endCxn id="46" idx="4"/>
              </p:cNvCxnSpPr>
              <p:nvPr/>
            </p:nvCxnSpPr>
            <p:spPr>
              <a:xfrm flipH="1" flipV="1">
                <a:off x="3641416" y="3495759"/>
                <a:ext cx="210393" cy="117334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3"/>
          <p:cNvGrpSpPr/>
          <p:nvPr/>
        </p:nvGrpSpPr>
        <p:grpSpPr>
          <a:xfrm>
            <a:off x="1278542" y="1974456"/>
            <a:ext cx="2573267" cy="3568588"/>
            <a:chOff x="1278542" y="1974456"/>
            <a:chExt cx="2573267" cy="3568588"/>
          </a:xfrm>
        </p:grpSpPr>
        <p:sp>
          <p:nvSpPr>
            <p:cNvPr id="3" name="Freeform 2"/>
            <p:cNvSpPr/>
            <p:nvPr/>
          </p:nvSpPr>
          <p:spPr>
            <a:xfrm>
              <a:off x="1278542" y="3495759"/>
              <a:ext cx="2573267" cy="2047285"/>
            </a:xfrm>
            <a:custGeom>
              <a:avLst/>
              <a:gdLst>
                <a:gd name="connsiteX0" fmla="*/ 736375 w 2573267"/>
                <a:gd name="connsiteY0" fmla="*/ 234669 h 2047285"/>
                <a:gd name="connsiteX1" fmla="*/ 0 w 2573267"/>
                <a:gd name="connsiteY1" fmla="*/ 1003413 h 2047285"/>
                <a:gd name="connsiteX2" fmla="*/ 1335185 w 2573267"/>
                <a:gd name="connsiteY2" fmla="*/ 2047285 h 2047285"/>
                <a:gd name="connsiteX3" fmla="*/ 2573267 w 2573267"/>
                <a:gd name="connsiteY3" fmla="*/ 1173345 h 2047285"/>
                <a:gd name="connsiteX4" fmla="*/ 2362874 w 2573267"/>
                <a:gd name="connsiteY4" fmla="*/ 0 h 2047285"/>
                <a:gd name="connsiteX5" fmla="*/ 2257677 w 2573267"/>
                <a:gd name="connsiteY5" fmla="*/ 161841 h 2047285"/>
                <a:gd name="connsiteX6" fmla="*/ 2071561 w 2573267"/>
                <a:gd name="connsiteY6" fmla="*/ 347958 h 2047285"/>
                <a:gd name="connsiteX7" fmla="*/ 1861168 w 2573267"/>
                <a:gd name="connsiteY7" fmla="*/ 469338 h 2047285"/>
                <a:gd name="connsiteX8" fmla="*/ 1545578 w 2573267"/>
                <a:gd name="connsiteY8" fmla="*/ 550259 h 2047285"/>
                <a:gd name="connsiteX9" fmla="*/ 1278541 w 2573267"/>
                <a:gd name="connsiteY9" fmla="*/ 517891 h 2047285"/>
                <a:gd name="connsiteX10" fmla="*/ 1019596 w 2573267"/>
                <a:gd name="connsiteY10" fmla="*/ 436970 h 2047285"/>
                <a:gd name="connsiteX11" fmla="*/ 833479 w 2573267"/>
                <a:gd name="connsiteY11" fmla="*/ 315590 h 2047285"/>
                <a:gd name="connsiteX12" fmla="*/ 736375 w 2573267"/>
                <a:gd name="connsiteY12" fmla="*/ 234669 h 2047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3267" h="2047285">
                  <a:moveTo>
                    <a:pt x="736375" y="234669"/>
                  </a:moveTo>
                  <a:lnTo>
                    <a:pt x="0" y="1003413"/>
                  </a:lnTo>
                  <a:lnTo>
                    <a:pt x="1335185" y="2047285"/>
                  </a:lnTo>
                  <a:lnTo>
                    <a:pt x="2573267" y="1173345"/>
                  </a:lnTo>
                  <a:lnTo>
                    <a:pt x="2362874" y="0"/>
                  </a:lnTo>
                  <a:lnTo>
                    <a:pt x="2257677" y="161841"/>
                  </a:lnTo>
                  <a:lnTo>
                    <a:pt x="2071561" y="347958"/>
                  </a:lnTo>
                  <a:lnTo>
                    <a:pt x="1861168" y="469338"/>
                  </a:lnTo>
                  <a:lnTo>
                    <a:pt x="1545578" y="550259"/>
                  </a:lnTo>
                  <a:lnTo>
                    <a:pt x="1278541" y="517891"/>
                  </a:lnTo>
                  <a:lnTo>
                    <a:pt x="1019596" y="436970"/>
                  </a:lnTo>
                  <a:lnTo>
                    <a:pt x="833479" y="315590"/>
                  </a:lnTo>
                  <a:lnTo>
                    <a:pt x="736375" y="234669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1278542" y="1974456"/>
              <a:ext cx="2573267" cy="3568588"/>
              <a:chOff x="1278542" y="1974456"/>
              <a:chExt cx="2573267" cy="3568588"/>
            </a:xfrm>
          </p:grpSpPr>
          <p:sp>
            <p:nvSpPr>
              <p:cNvPr id="8" name="Arc 7"/>
              <p:cNvSpPr>
                <a:spLocks noChangeAspect="1"/>
              </p:cNvSpPr>
              <p:nvPr/>
            </p:nvSpPr>
            <p:spPr>
              <a:xfrm>
                <a:off x="1699326" y="1974456"/>
                <a:ext cx="2057400" cy="2057400"/>
              </a:xfrm>
              <a:prstGeom prst="arc">
                <a:avLst>
                  <a:gd name="adj1" fmla="val 1747824"/>
                  <a:gd name="adj2" fmla="val 8113435"/>
                </a:avLst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>
                <a:stCxn id="8" idx="2"/>
                <a:endCxn id="3" idx="1"/>
              </p:cNvCxnSpPr>
              <p:nvPr/>
            </p:nvCxnSpPr>
            <p:spPr>
              <a:xfrm flipH="1">
                <a:off x="1278542" y="3727708"/>
                <a:ext cx="719246" cy="77146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3" idx="1"/>
                <a:endCxn id="3" idx="2"/>
              </p:cNvCxnSpPr>
              <p:nvPr/>
            </p:nvCxnSpPr>
            <p:spPr>
              <a:xfrm>
                <a:off x="1278542" y="4499172"/>
                <a:ext cx="1335185" cy="104387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3" idx="2"/>
                <a:endCxn id="3" idx="3"/>
              </p:cNvCxnSpPr>
              <p:nvPr/>
            </p:nvCxnSpPr>
            <p:spPr>
              <a:xfrm flipV="1">
                <a:off x="2613727" y="4669104"/>
                <a:ext cx="1238082" cy="87394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3" idx="3"/>
                <a:endCxn id="3" idx="4"/>
              </p:cNvCxnSpPr>
              <p:nvPr/>
            </p:nvCxnSpPr>
            <p:spPr>
              <a:xfrm flipH="1" flipV="1">
                <a:off x="3641416" y="3495759"/>
                <a:ext cx="210393" cy="117334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Curvilinear traverse - at least one curve included in traverse.</a:t>
            </a:r>
          </a:p>
          <a:p>
            <a:pPr lvl="1"/>
            <a:r>
              <a:rPr lang="en-US" dirty="0"/>
              <a:t>Traverse area needs to account for curved boundary. </a:t>
            </a:r>
          </a:p>
          <a:p>
            <a:pPr lvl="1"/>
            <a:r>
              <a:rPr lang="en-US" dirty="0"/>
              <a:t>Computing area by </a:t>
            </a:r>
            <a:r>
              <a:rPr lang="en-US" dirty="0" err="1"/>
              <a:t>coords</a:t>
            </a:r>
            <a:r>
              <a:rPr lang="en-US" dirty="0"/>
              <a:t> limits the traverse to the arc's chord; </a:t>
            </a:r>
          </a:p>
          <a:p>
            <a:pPr lvl="2"/>
            <a:r>
              <a:rPr lang="en-US" dirty="0"/>
              <a:t>Segment area must be added or </a:t>
            </a:r>
            <a:r>
              <a:rPr lang="en-US" b="1" dirty="0"/>
              <a:t>subtracted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678573" y="5486400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 = A</a:t>
            </a:r>
            <a:r>
              <a:rPr lang="en-US" baseline="-25000" dirty="0"/>
              <a:t>C</a:t>
            </a:r>
            <a:r>
              <a:rPr lang="en-US" dirty="0"/>
              <a:t> - A</a:t>
            </a:r>
            <a:r>
              <a:rPr lang="en-US" baseline="-25000" dirty="0"/>
              <a:t>S</a:t>
            </a:r>
          </a:p>
        </p:txBody>
      </p:sp>
      <p:sp>
        <p:nvSpPr>
          <p:cNvPr id="69" name="Freeform 68"/>
          <p:cNvSpPr/>
          <p:nvPr/>
        </p:nvSpPr>
        <p:spPr>
          <a:xfrm>
            <a:off x="4232135" y="3528127"/>
            <a:ext cx="2573267" cy="2031101"/>
          </a:xfrm>
          <a:custGeom>
            <a:avLst/>
            <a:gdLst>
              <a:gd name="connsiteX0" fmla="*/ 0 w 2573267"/>
              <a:gd name="connsiteY0" fmla="*/ 987229 h 2031101"/>
              <a:gd name="connsiteX1" fmla="*/ 720191 w 2573267"/>
              <a:gd name="connsiteY1" fmla="*/ 218485 h 2031101"/>
              <a:gd name="connsiteX2" fmla="*/ 2354782 w 2573267"/>
              <a:gd name="connsiteY2" fmla="*/ 0 h 2031101"/>
              <a:gd name="connsiteX3" fmla="*/ 2573267 w 2573267"/>
              <a:gd name="connsiteY3" fmla="*/ 1157161 h 2031101"/>
              <a:gd name="connsiteX4" fmla="*/ 1351369 w 2573267"/>
              <a:gd name="connsiteY4" fmla="*/ 2031101 h 2031101"/>
              <a:gd name="connsiteX5" fmla="*/ 0 w 2573267"/>
              <a:gd name="connsiteY5" fmla="*/ 987229 h 2031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3267" h="2031101">
                <a:moveTo>
                  <a:pt x="0" y="987229"/>
                </a:moveTo>
                <a:lnTo>
                  <a:pt x="720191" y="218485"/>
                </a:lnTo>
                <a:lnTo>
                  <a:pt x="2354782" y="0"/>
                </a:lnTo>
                <a:lnTo>
                  <a:pt x="2573267" y="1157161"/>
                </a:lnTo>
                <a:lnTo>
                  <a:pt x="1351369" y="2031101"/>
                </a:lnTo>
                <a:lnTo>
                  <a:pt x="0" y="98722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3492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/>
          <p:cNvSpPr>
            <a:spLocks noChangeAspect="1"/>
          </p:cNvSpPr>
          <p:nvPr/>
        </p:nvSpPr>
        <p:spPr>
          <a:xfrm>
            <a:off x="4659662" y="2013568"/>
            <a:ext cx="2057400" cy="2057400"/>
          </a:xfrm>
          <a:prstGeom prst="arc">
            <a:avLst>
              <a:gd name="adj1" fmla="val 1747824"/>
              <a:gd name="adj2" fmla="val 8113435"/>
            </a:avLst>
          </a:prstGeom>
          <a:ln w="952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stCxn id="73" idx="0"/>
            <a:endCxn id="54" idx="4"/>
          </p:cNvCxnSpPr>
          <p:nvPr/>
        </p:nvCxnSpPr>
        <p:spPr>
          <a:xfrm flipV="1">
            <a:off x="7778900" y="3526779"/>
            <a:ext cx="1646973" cy="226161"/>
          </a:xfrm>
          <a:prstGeom prst="line">
            <a:avLst/>
          </a:prstGeom>
          <a:ln w="38100">
            <a:solidFill>
              <a:srgbClr val="33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95706" y="4121833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baseline="-25000" dirty="0"/>
              <a:t>C</a:t>
            </a:r>
            <a:r>
              <a:rPr lang="en-US" dirty="0"/>
              <a:t>: Area by</a:t>
            </a:r>
          </a:p>
          <a:p>
            <a:pPr algn="ctr"/>
            <a:r>
              <a:rPr lang="en-US" dirty="0" err="1"/>
              <a:t>Coords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8862646" y="3671669"/>
            <a:ext cx="956604" cy="84405"/>
          </a:xfrm>
          <a:prstGeom prst="line">
            <a:avLst/>
          </a:prstGeom>
          <a:ln>
            <a:solidFill>
              <a:srgbClr val="3366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945864" y="3474721"/>
            <a:ext cx="18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Segment Area</a:t>
            </a:r>
          </a:p>
        </p:txBody>
      </p:sp>
      <p:graphicFrame>
        <p:nvGraphicFramePr>
          <p:cNvPr id="37" name="Object 292">
            <a:extLst>
              <a:ext uri="{FF2B5EF4-FFF2-40B4-BE49-F238E27FC236}">
                <a16:creationId xmlns:a16="http://schemas.microsoft.com/office/drawing/2014/main" id="{BF0BD43C-8F1F-4DC1-A667-7458D1EA72F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20137722"/>
              </p:ext>
            </p:extLst>
          </p:nvPr>
        </p:nvGraphicFramePr>
        <p:xfrm>
          <a:off x="9863630" y="3930705"/>
          <a:ext cx="20574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71600" imgH="368280" progId="Equation.DSMT4">
                  <p:embed/>
                </p:oleObj>
              </mc:Choice>
              <mc:Fallback>
                <p:oleObj name="Equation" r:id="rId3" imgW="1371600" imgH="368280" progId="Equation.DSMT4">
                  <p:embed/>
                  <p:pic>
                    <p:nvPicPr>
                      <p:cNvPr id="32" name="Object 292">
                        <a:extLst>
                          <a:ext uri="{FF2B5EF4-FFF2-40B4-BE49-F238E27FC236}">
                            <a16:creationId xmlns:a16="http://schemas.microsoft.com/office/drawing/2014/main" id="{CAFDD282-B7D2-4CC5-A2A5-C77AF69F5DDF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3630" y="3930705"/>
                        <a:ext cx="20574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64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0677487"/>
              </p:ext>
            </p:ext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a. Linear traverse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7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07713407"/>
              </p:ext>
            </p:ext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a. Linear traverse</a:t>
            </a:r>
            <a:endParaRPr lang="en-US" dirty="0"/>
          </a:p>
          <a:p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262085" y="2294856"/>
            <a:ext cx="433498" cy="189356"/>
          </a:xfrm>
          <a:prstGeom prst="straightConnector1">
            <a:avLst/>
          </a:prstGeom>
          <a:ln w="15875">
            <a:solidFill>
              <a:srgbClr val="C0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40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55" name="Rectangle 58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00575" y="63150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  <a:p>
            <a:pPr eaLnBrk="0" hangingPunct="0"/>
            <a:endParaRPr lang="en-US">
              <a:latin typeface="Arial" charset="0"/>
            </a:endParaRPr>
          </a:p>
        </p:txBody>
      </p:sp>
      <p:graphicFrame>
        <p:nvGraphicFramePr>
          <p:cNvPr id="23" name="Group 59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1924295"/>
              </p:ext>
            </p:extLst>
          </p:nvPr>
        </p:nvGraphicFramePr>
        <p:xfrm>
          <a:off x="4379494" y="1723056"/>
          <a:ext cx="7245350" cy="2353379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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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967,561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1382.23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597.66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645,975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115,164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805.12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384,030.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sums: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Closed Traverse Area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/>
              <a:t>. Example</a:t>
            </a:r>
          </a:p>
          <a:p>
            <a:pPr lvl="1"/>
            <a:r>
              <a:rPr lang="en-US"/>
              <a:t>a. Linear traverse</a:t>
            </a:r>
            <a:endParaRPr lang="en-US" dirty="0"/>
          </a:p>
          <a:p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262085" y="2294856"/>
            <a:ext cx="433498" cy="189356"/>
          </a:xfrm>
          <a:prstGeom prst="straightConnector1">
            <a:avLst/>
          </a:prstGeom>
          <a:ln w="15875">
            <a:solidFill>
              <a:srgbClr val="C0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262085" y="2627939"/>
            <a:ext cx="433498" cy="189356"/>
          </a:xfrm>
          <a:prstGeom prst="straightConnector1">
            <a:avLst/>
          </a:prstGeom>
          <a:ln w="15875">
            <a:solidFill>
              <a:srgbClr val="C0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262085" y="2961334"/>
            <a:ext cx="433498" cy="189356"/>
          </a:xfrm>
          <a:prstGeom prst="straightConnector1">
            <a:avLst/>
          </a:prstGeom>
          <a:ln w="15875">
            <a:solidFill>
              <a:srgbClr val="C0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262085" y="3303995"/>
            <a:ext cx="433498" cy="189356"/>
          </a:xfrm>
          <a:prstGeom prst="straightConnector1">
            <a:avLst/>
          </a:prstGeom>
          <a:ln w="15875">
            <a:solidFill>
              <a:srgbClr val="C0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CBF0A98-2F33-40A9-AFD8-65C4715926A5}"/>
              </a:ext>
            </a:extLst>
          </p:cNvPr>
          <p:cNvSpPr txBox="1"/>
          <p:nvPr/>
        </p:nvSpPr>
        <p:spPr>
          <a:xfrm>
            <a:off x="7655170" y="937847"/>
            <a:ext cx="4021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You can copy the products later from the </a:t>
            </a:r>
            <a:r>
              <a:rPr lang="en-US" dirty="0" err="1">
                <a:solidFill>
                  <a:srgbClr val="336600"/>
                </a:solidFill>
              </a:rPr>
              <a:t>Powerpoint</a:t>
            </a:r>
            <a:r>
              <a:rPr lang="en-US" dirty="0">
                <a:solidFill>
                  <a:srgbClr val="336600"/>
                </a:solidFill>
              </a:rPr>
              <a:t> in Canvas.</a:t>
            </a:r>
          </a:p>
        </p:txBody>
      </p:sp>
    </p:spTree>
    <p:extLst>
      <p:ext uri="{BB962C8B-B14F-4D97-AF65-F5344CB8AC3E}">
        <p14:creationId xmlns:p14="http://schemas.microsoft.com/office/powerpoint/2010/main" val="32068108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A52AA4C-C453-4FCD-93BB-DB0C98B69007}&quot;/&gt;&lt;isInvalidForFieldText val=&quot;0&quot;/&gt;&lt;Image&gt;&lt;filename val=&quot;C:\Users\jmahun\AppData\Local\Temp\PR\data\asimages\{1A52AA4C-C453-4FCD-93BB-DB0C98B69007}_3.png&quot;/&gt;&lt;left val=&quot;391&quot;/&gt;&lt;top val=&quot;396&quot;/&gt;&lt;width val=&quot;238&quot;/&gt;&lt;height val=&quot;45&quot;/&gt;&lt;hasText val=&quot;1&quot;/&gt;&lt;/Image&gt;&lt;/ThreeDShape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5&quot;/&gt;&lt;/TableIndex&gt;&lt;TableIndex row=&quot;1&quot; col=&quot;2&quot;&gt;&lt;linesCount val=&quot;1&quot;/&gt;&lt;lineCharCount val=&quot;5&quot;/&gt;&lt;/TableIndex&gt;&lt;TableIndex row=&quot;1&quot; col=&quot;3&quot;&gt;&lt;linesCount val=&quot;1&quot;/&gt;&lt;lineCharCount val=&quot;4&quot;/&gt;&lt;/TableIndex&gt;&lt;TableIndex row=&quot;1&quot; col=&quot;4&quot;&gt;&lt;linesCount val=&quot;1&quot;/&gt;&lt;lineCharCount val=&quot;3&quot;/&gt;&lt;/TableIndex&gt;&lt;TableIndex row=&quot;1&quot; col=&quot;5&quot;&gt;&lt;linesCount val=&quot;1&quot;/&gt;&lt;lineCharCount val=&quot;3&quot;/&gt;&lt;/TableIndex&gt;&lt;TableIndex row=&quot;2&quot; col=&quot;1&quot;&gt;&lt;linesCount val=&quot;1&quot;/&gt;&lt;lineCharCount val=&quot;1&quot;/&gt;&lt;/TableIndex&gt;&lt;TableIndex row=&quot;2&quot; col=&quot;2&quot;&gt;&lt;linesCount val=&quot;1&quot;/&gt;&lt;lineCharCount val=&quot;8&quot;/&gt;&lt;/TableIndex&gt;&lt;TableIndex row=&quot;2&quot; col=&quot;3&quot;&gt;&lt;linesCount val=&quot;1&quot;/&gt;&lt;lineCharCount val=&quot;7&quot;/&gt;&lt;/TableIndex&gt;&lt;TableIndex row=&quot;2&quot; col=&quot;4&quot;&gt;&lt;linesCount val=&quot;0&quot;/&gt;&lt;/TableIndex&gt;&lt;TableIndex row=&quot;2&quot; col=&quot;5&quot;&gt;&lt;linesCount val=&quot;0&quot;/&gt;&lt;/TableIndex&gt;&lt;TableIndex row=&quot;3&quot; col=&quot;1&quot;&gt;&lt;linesCount val=&quot;1&quot;/&gt;&lt;lineCharCount val=&quot;1&quot;/&gt;&lt;/TableIndex&gt;&lt;TableIndex row=&quot;3&quot; col=&quot;2&quot;&gt;&lt;linesCount val=&quot;1&quot;/&gt;&lt;lineCharCount val=&quot;8&quot;/&gt;&lt;/TableIndex&gt;&lt;TableIndex row=&quot;3&quot; col=&quot;3&quot;&gt;&lt;linesCount val=&quot;1&quot;/&gt;&lt;lineCharCount val=&quot;7&quot;/&gt;&lt;/TableIndex&gt;&lt;TableIndex row=&quot;3&quot; col=&quot;4&quot;&gt;&lt;linesCount val=&quot;0&quot;/&gt;&lt;/TableIndex&gt;&lt;TableIndex row=&quot;3&quot; col=&quot;5&quot;&gt;&lt;linesCount val=&quot;0&quot;/&gt;&lt;/TableIndex&gt;&lt;TableIndex row=&quot;4&quot; col=&quot;1&quot;&gt;&lt;linesCount val=&quot;1&quot;/&gt;&lt;lineCharCount val=&quot;1&quot;/&gt;&lt;/TableIndex&gt;&lt;TableIndex row=&quot;4&quot; col=&quot;2&quot;&gt;&lt;linesCount val=&quot;1&quot;/&gt;&lt;lineCharCount val=&quot;8&quot;/&gt;&lt;/TableIndex&gt;&lt;TableIndex row=&quot;4&quot; col=&quot;3&quot;&gt;&lt;linesCount val=&quot;1&quot;/&gt;&lt;lineCharCount val=&quot;8&quot;/&gt;&lt;/TableIndex&gt;&lt;TableIndex row=&quot;4&quot; col=&quot;4&quot;&gt;&lt;linesCount val=&quot;0&quot;/&gt;&lt;/TableIndex&gt;&lt;TableIndex row=&quot;4&quot; col=&quot;5&quot;&gt;&lt;linesCount val=&quot;0&quot;/&gt;&lt;/TableIndex&gt;&lt;TableIndex row=&quot;5&quot; col=&quot;1&quot;&gt;&lt;linesCount val=&quot;1&quot;/&gt;&lt;lineCharCount val=&quot;1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0&quot;/&gt;&lt;/TableIndex&gt;&lt;TableIndex row=&quot;5&quot; col=&quot;5&quot;&gt;&lt;linesCount val=&quot;0&quot;/&gt;&lt;/TableIndex&gt;&lt;TableIndex row=&quot;6&quot; col=&quot;1&quot;&gt;&lt;linesCount val=&quot;1&quot;/&gt;&lt;lineCharCount val=&quot;1&quot;/&gt;&lt;/TableIndex&gt;&lt;TableIndex row=&quot;6&quot; col=&quot;2&quot;&gt;&lt;linesCount val=&quot;1&quot;/&gt;&lt;lineCharCount val=&quot;8&quot;/&gt;&lt;/TableIndex&gt;&lt;TableIndex row=&quot;6&quot; col=&quot;3&quot;&gt;&lt;linesCount val=&quot;1&quot;/&gt;&lt;lineCharCount val=&quot;7&quot;/&gt;&lt;/TableIndex&gt;&lt;TableIndex row=&quot;6&quot; col=&quot;4&quot;&gt;&lt;linesCount val=&quot;0&quot;/&gt;&lt;/TableIndex&gt;&lt;TableIndex row=&quot;6&quot; col=&quot;5&quot;&gt;&lt;linesCount val=&quot;0&quot;/&gt;&lt;/TableIndex&gt;&lt;TableIndex row=&quot;7&quot; col=&quot;1&quot;&gt;&lt;linesCount val=&quot;1&quot;/&gt;&lt;lineCharCount val=&quot;5&quot;/&gt;&lt;/TableIndex&gt;&lt;TableIndex row=&quot;7&quot; col=&quot;2&quot;&gt;&lt;linesCount val=&quot;1&quot;/&gt;&lt;lineCharCount val=&quot;5&quot;/&gt;&lt;/TableIndex&gt;&lt;TableIndex row=&quot;7&quot; col=&quot;3&quot;&gt;&lt;linesCount val=&quot;1&quot;/&gt;&lt;lineCharCount val=&quot;5&quot;/&gt;&lt;/TableIndex&gt;&lt;TableIndex row=&quot;7&quot; col=&quot;4&quot;&gt;&lt;linesCount val=&quot;0&quot;/&gt;&lt;/TableIndex&gt;&lt;TableIndex row=&quot;7&quot; col=&quot;5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A52AA4C-C453-4FCD-93BB-DB0C98B69007}&quot;/&gt;&lt;isInvalidForFieldText val=&quot;0&quot;/&gt;&lt;Image&gt;&lt;filename val=&quot;C:\Users\jmahun\AppData\Local\Temp\PR\data\asimages\{1A52AA4C-C453-4FCD-93BB-DB0C98B69007}_3.png&quot;/&gt;&lt;left val=&quot;391&quot;/&gt;&lt;top val=&quot;396&quot;/&gt;&lt;width val=&quot;238&quot;/&gt;&lt;height val=&quot;45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A52AA4C-C453-4FCD-93BB-DB0C98B69007}&quot;/&gt;&lt;isInvalidForFieldText val=&quot;0&quot;/&gt;&lt;Image&gt;&lt;filename val=&quot;C:\Users\jmahun\AppData\Local\Temp\PR\data\asimages\{1A52AA4C-C453-4FCD-93BB-DB0C98B69007}_3.png&quot;/&gt;&lt;left val=&quot;391&quot;/&gt;&lt;top val=&quot;396&quot;/&gt;&lt;width val=&quot;238&quot;/&gt;&lt;height val=&quot;45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A52AA4C-C453-4FCD-93BB-DB0C98B69007}&quot;/&gt;&lt;isInvalidForFieldText val=&quot;0&quot;/&gt;&lt;Image&gt;&lt;filename val=&quot;C:\Users\jmahun\AppData\Local\Temp\PR\data\asimages\{1A52AA4C-C453-4FCD-93BB-DB0C98B69007}_3.png&quot;/&gt;&lt;left val=&quot;391&quot;/&gt;&lt;top val=&quot;396&quot;/&gt;&lt;width val=&quot;238&quot;/&gt;&lt;height val=&quot;45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heme/theme1.xml><?xml version="1.0" encoding="utf-8"?>
<a:theme xmlns:a="http://schemas.openxmlformats.org/drawingml/2006/main" name="Wisp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863</TotalTime>
  <Words>804</Words>
  <Application>Microsoft Office PowerPoint</Application>
  <PresentationFormat>Widescreen</PresentationFormat>
  <Paragraphs>382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GreekS</vt:lpstr>
      <vt:lpstr>Wingdings 3</vt:lpstr>
      <vt:lpstr>Wisp</vt:lpstr>
      <vt:lpstr>Equation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  <vt:lpstr>E. Closed Traverse 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Mahun</dc:creator>
  <cp:lastModifiedBy>Jerry</cp:lastModifiedBy>
  <cp:revision>72</cp:revision>
  <dcterms:created xsi:type="dcterms:W3CDTF">2019-02-10T20:05:03Z</dcterms:created>
  <dcterms:modified xsi:type="dcterms:W3CDTF">2021-07-13T00:07:38Z</dcterms:modified>
</cp:coreProperties>
</file>